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1" r:id="rId2"/>
    <p:sldId id="2562" r:id="rId3"/>
    <p:sldId id="2563" r:id="rId4"/>
    <p:sldId id="2564" r:id="rId5"/>
    <p:sldId id="2565" r:id="rId6"/>
    <p:sldId id="2566" r:id="rId7"/>
    <p:sldId id="2567" r:id="rId8"/>
    <p:sldId id="2584" r:id="rId9"/>
    <p:sldId id="2585" r:id="rId10"/>
    <p:sldId id="2568" r:id="rId11"/>
    <p:sldId id="2569" r:id="rId12"/>
    <p:sldId id="2570" r:id="rId13"/>
    <p:sldId id="2572" r:id="rId14"/>
    <p:sldId id="25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Economics of Mobile Gaming: Analysing the Highest-Grossing Mobile Games of All Time" id="{F4B1E920-CCD4-4460-A85D-F46B5F89B3ED}">
          <p14:sldIdLst>
            <p14:sldId id="2561"/>
            <p14:sldId id="2562"/>
          </p14:sldIdLst>
        </p14:section>
        <p14:section name="Overview of the Mobile Gaming Industry" id="{95441413-E8CC-4D34-9DAC-509EDE9071EE}">
          <p14:sldIdLst>
            <p14:sldId id="2563"/>
            <p14:sldId id="2564"/>
            <p14:sldId id="2565"/>
            <p14:sldId id="2566"/>
          </p14:sldIdLst>
        </p14:section>
        <p14:section name="Revenue Models in Mobile Gaming" id="{29952967-F8B2-49C1-B855-CA54229E6DF7}">
          <p14:sldIdLst>
            <p14:sldId id="2567"/>
            <p14:sldId id="2584"/>
            <p14:sldId id="2585"/>
            <p14:sldId id="2568"/>
            <p14:sldId id="2569"/>
            <p14:sldId id="2570"/>
          </p14:sldIdLst>
        </p14:section>
        <p14:section name="Conclusion &amp; Thank you" id="{E6232657-C87F-40C0-924E-3FDA68C09A73}">
          <p14:sldIdLst>
            <p14:sldId id="2572"/>
            <p14:sldId id="25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p:scale>
          <a:sx n="75" d="100"/>
          <a:sy n="75" d="100"/>
        </p:scale>
        <p:origin x="690" y="2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18759-6F2D-4E44-8746-A7D6061D6D06}"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GB"/>
        </a:p>
      </dgm:t>
    </dgm:pt>
    <dgm:pt modelId="{674B17F8-EEE8-45CB-8748-D17971DFEE73}">
      <dgm:prSet/>
      <dgm:spPr/>
      <dgm:t>
        <a:bodyPr/>
        <a:lstStyle/>
        <a:p>
          <a:pPr>
            <a:lnSpc>
              <a:spcPct val="100000"/>
            </a:lnSpc>
            <a:defRPr b="1"/>
          </a:pPr>
          <a:r>
            <a:rPr lang="en-GB" b="1" dirty="0"/>
            <a:t>⭐ 1. Publisher Dominance</a:t>
          </a:r>
          <a:endParaRPr lang="en-GB" dirty="0"/>
        </a:p>
      </dgm:t>
    </dgm:pt>
    <dgm:pt modelId="{173E4F73-A033-4E74-994C-D7805BBF4975}" type="parTrans" cxnId="{F92B7B44-BBC1-4CC4-8ED7-A04BDC4193BE}">
      <dgm:prSet/>
      <dgm:spPr/>
      <dgm:t>
        <a:bodyPr/>
        <a:lstStyle/>
        <a:p>
          <a:endParaRPr lang="en-GB"/>
        </a:p>
      </dgm:t>
    </dgm:pt>
    <dgm:pt modelId="{1A86A8F2-192F-4A47-9570-A7A91A814381}" type="sibTrans" cxnId="{F92B7B44-BBC1-4CC4-8ED7-A04BDC4193BE}">
      <dgm:prSet/>
      <dgm:spPr/>
      <dgm:t>
        <a:bodyPr/>
        <a:lstStyle/>
        <a:p>
          <a:pPr>
            <a:lnSpc>
              <a:spcPct val="100000"/>
            </a:lnSpc>
            <a:defRPr b="1"/>
          </a:pPr>
          <a:endParaRPr lang="en-GB"/>
        </a:p>
      </dgm:t>
    </dgm:pt>
    <dgm:pt modelId="{B89E4895-0BC4-4E52-BCC3-175C744D2F76}">
      <dgm:prSet/>
      <dgm:spPr/>
      <dgm:t>
        <a:bodyPr/>
        <a:lstStyle/>
        <a:p>
          <a:pPr>
            <a:lnSpc>
              <a:spcPct val="100000"/>
            </a:lnSpc>
          </a:pPr>
          <a:r>
            <a:rPr lang="en-GB" dirty="0"/>
            <a:t>A small cluster of powerful publishers (Tencent, Supercell, Nintendo) generate the majority of global mobile gaming revenue.</a:t>
          </a:r>
        </a:p>
      </dgm:t>
    </dgm:pt>
    <dgm:pt modelId="{0A670203-0C0D-4E93-95EB-8031696B463C}" type="parTrans" cxnId="{104C89F8-2641-4868-93CC-69D3E073A902}">
      <dgm:prSet/>
      <dgm:spPr/>
      <dgm:t>
        <a:bodyPr/>
        <a:lstStyle/>
        <a:p>
          <a:endParaRPr lang="en-GB"/>
        </a:p>
      </dgm:t>
    </dgm:pt>
    <dgm:pt modelId="{27C0295F-075D-4D1A-9643-75C88D722251}" type="sibTrans" cxnId="{104C89F8-2641-4868-93CC-69D3E073A902}">
      <dgm:prSet/>
      <dgm:spPr/>
      <dgm:t>
        <a:bodyPr/>
        <a:lstStyle/>
        <a:p>
          <a:endParaRPr lang="en-GB"/>
        </a:p>
      </dgm:t>
    </dgm:pt>
    <dgm:pt modelId="{A16BC379-0A4F-49C0-ABE7-6413D4B5D862}">
      <dgm:prSet/>
      <dgm:spPr/>
      <dgm:t>
        <a:bodyPr/>
        <a:lstStyle/>
        <a:p>
          <a:pPr>
            <a:lnSpc>
              <a:spcPct val="100000"/>
            </a:lnSpc>
            <a:defRPr b="1"/>
          </a:pPr>
          <a:r>
            <a:rPr lang="en-GB" dirty="0"/>
            <a:t>⭐ 2. Genre Economics</a:t>
          </a:r>
        </a:p>
      </dgm:t>
    </dgm:pt>
    <dgm:pt modelId="{A00C3CA0-C0A1-498B-B792-B3CB3E0D3382}" type="parTrans" cxnId="{E3A5B87F-BB5F-4BEC-A06C-99E2A44191F1}">
      <dgm:prSet/>
      <dgm:spPr/>
      <dgm:t>
        <a:bodyPr/>
        <a:lstStyle/>
        <a:p>
          <a:endParaRPr lang="en-GB"/>
        </a:p>
      </dgm:t>
    </dgm:pt>
    <dgm:pt modelId="{DA482CB1-0467-49D5-BCCD-5E7C3F699F15}" type="sibTrans" cxnId="{E3A5B87F-BB5F-4BEC-A06C-99E2A44191F1}">
      <dgm:prSet/>
      <dgm:spPr/>
      <dgm:t>
        <a:bodyPr/>
        <a:lstStyle/>
        <a:p>
          <a:pPr>
            <a:lnSpc>
              <a:spcPct val="100000"/>
            </a:lnSpc>
            <a:defRPr b="1"/>
          </a:pPr>
          <a:endParaRPr lang="en-GB"/>
        </a:p>
      </dgm:t>
    </dgm:pt>
    <dgm:pt modelId="{AEDFB752-7F4E-4228-BB67-1B3479CBDB5F}">
      <dgm:prSet/>
      <dgm:spPr/>
      <dgm:t>
        <a:bodyPr/>
        <a:lstStyle/>
        <a:p>
          <a:pPr>
            <a:lnSpc>
              <a:spcPct val="100000"/>
            </a:lnSpc>
          </a:pPr>
          <a:r>
            <a:rPr lang="en-GB" dirty="0"/>
            <a:t>Genres such as </a:t>
          </a:r>
          <a:r>
            <a:rPr lang="en-GB" dirty="0" err="1"/>
            <a:t>Gacha</a:t>
          </a:r>
          <a:r>
            <a:rPr lang="en-GB" dirty="0"/>
            <a:t>, MOBA, and Battle Royale significantly outperform others in lifetime earnings.</a:t>
          </a:r>
        </a:p>
      </dgm:t>
    </dgm:pt>
    <dgm:pt modelId="{B63C5659-EB57-4679-8DEC-D6CF08037C86}" type="parTrans" cxnId="{A5F25F03-F307-48BD-ACBC-E8A372011327}">
      <dgm:prSet/>
      <dgm:spPr/>
      <dgm:t>
        <a:bodyPr/>
        <a:lstStyle/>
        <a:p>
          <a:endParaRPr lang="en-GB"/>
        </a:p>
      </dgm:t>
    </dgm:pt>
    <dgm:pt modelId="{C95EFFD2-59C7-47CF-97DE-CFDE36E0B3D4}" type="sibTrans" cxnId="{A5F25F03-F307-48BD-ACBC-E8A372011327}">
      <dgm:prSet/>
      <dgm:spPr/>
      <dgm:t>
        <a:bodyPr/>
        <a:lstStyle/>
        <a:p>
          <a:endParaRPr lang="en-GB"/>
        </a:p>
      </dgm:t>
    </dgm:pt>
    <dgm:pt modelId="{830D25C6-F2B9-4E84-BCCD-7505850ED429}">
      <dgm:prSet/>
      <dgm:spPr/>
      <dgm:t>
        <a:bodyPr/>
        <a:lstStyle/>
        <a:p>
          <a:pPr>
            <a:lnSpc>
              <a:spcPct val="100000"/>
            </a:lnSpc>
            <a:defRPr b="1"/>
          </a:pPr>
          <a:r>
            <a:rPr lang="en-GB" dirty="0"/>
            <a:t>⭐ 3. Release Timing Matters</a:t>
          </a:r>
        </a:p>
      </dgm:t>
    </dgm:pt>
    <dgm:pt modelId="{DAB37763-657E-49CD-9552-B200D721E0ED}" type="parTrans" cxnId="{0D1713B2-E77D-44A1-B49D-7C8A85F1B3DA}">
      <dgm:prSet/>
      <dgm:spPr/>
      <dgm:t>
        <a:bodyPr/>
        <a:lstStyle/>
        <a:p>
          <a:endParaRPr lang="en-GB"/>
        </a:p>
      </dgm:t>
    </dgm:pt>
    <dgm:pt modelId="{2E47642C-076F-467A-82C1-B3F0F29E0C31}" type="sibTrans" cxnId="{0D1713B2-E77D-44A1-B49D-7C8A85F1B3DA}">
      <dgm:prSet/>
      <dgm:spPr/>
      <dgm:t>
        <a:bodyPr/>
        <a:lstStyle/>
        <a:p>
          <a:endParaRPr lang="en-GB"/>
        </a:p>
      </dgm:t>
    </dgm:pt>
    <dgm:pt modelId="{1040C0C4-0884-47E6-938C-7F1EF1854770}">
      <dgm:prSet/>
      <dgm:spPr/>
      <dgm:t>
        <a:bodyPr/>
        <a:lstStyle/>
        <a:p>
          <a:pPr>
            <a:lnSpc>
              <a:spcPct val="100000"/>
            </a:lnSpc>
          </a:pPr>
          <a:r>
            <a:rPr lang="en-GB" dirty="0"/>
            <a:t>Games launched between 2011 and 2016 dominate lifetime revenue, proving the value of early mobile market entry.</a:t>
          </a:r>
        </a:p>
      </dgm:t>
    </dgm:pt>
    <dgm:pt modelId="{A3ADDBFE-37AF-477C-8DDF-3E4307B8057A}" type="parTrans" cxnId="{EC9BF5CE-1CB7-4640-8D14-DA84D478923B}">
      <dgm:prSet/>
      <dgm:spPr/>
      <dgm:t>
        <a:bodyPr/>
        <a:lstStyle/>
        <a:p>
          <a:endParaRPr lang="en-GB"/>
        </a:p>
      </dgm:t>
    </dgm:pt>
    <dgm:pt modelId="{0CF6CE96-672F-4484-B66C-999DE2EAE497}" type="sibTrans" cxnId="{EC9BF5CE-1CB7-4640-8D14-DA84D478923B}">
      <dgm:prSet/>
      <dgm:spPr/>
      <dgm:t>
        <a:bodyPr/>
        <a:lstStyle/>
        <a:p>
          <a:endParaRPr lang="en-GB"/>
        </a:p>
      </dgm:t>
    </dgm:pt>
    <dgm:pt modelId="{5C0CC35A-5596-441A-BFF1-10A9A34018E7}" type="pres">
      <dgm:prSet presAssocID="{10518759-6F2D-4E44-8746-A7D6061D6D06}" presName="Root" presStyleCnt="0">
        <dgm:presLayoutVars>
          <dgm:dir/>
          <dgm:resizeHandles val="exact"/>
        </dgm:presLayoutVars>
      </dgm:prSet>
      <dgm:spPr/>
    </dgm:pt>
    <dgm:pt modelId="{3335EB89-65F6-4BDB-9BFC-E299F9D32BA1}" type="pres">
      <dgm:prSet presAssocID="{674B17F8-EEE8-45CB-8748-D17971DFEE73}" presName="Composite" presStyleCnt="0"/>
      <dgm:spPr/>
    </dgm:pt>
    <dgm:pt modelId="{4D7D864A-3113-4D05-9189-BB272ED82036}" type="pres">
      <dgm:prSet presAssocID="{674B17F8-EEE8-45CB-8748-D17971DFEE7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994" r="30259" b="4"/>
          <a:stretch/>
        </a:blipFill>
      </dgm:spPr>
      <dgm:extLst>
        <a:ext uri="{E40237B7-FDA0-4F09-8148-C483321AD2D9}">
          <dgm14:cNvPr xmlns:dgm14="http://schemas.microsoft.com/office/drawing/2010/diagram" id="0" name="" descr="Woman ordering food online on her electronic device"/>
        </a:ext>
      </dgm:extLst>
    </dgm:pt>
    <dgm:pt modelId="{A663AF72-1004-47D3-B498-BCCDBEDCE36D}" type="pres">
      <dgm:prSet presAssocID="{674B17F8-EEE8-45CB-8748-D17971DFEE73}" presName="Subtitle" presStyleLbl="revTx" presStyleIdx="0" presStyleCnt="6">
        <dgm:presLayoutVars>
          <dgm:chMax val="0"/>
          <dgm:bulletEnabled/>
        </dgm:presLayoutVars>
      </dgm:prSet>
      <dgm:spPr/>
    </dgm:pt>
    <dgm:pt modelId="{372B8E4E-6380-45C1-BED5-E9C54C004F53}" type="pres">
      <dgm:prSet presAssocID="{674B17F8-EEE8-45CB-8748-D17971DFEE73}" presName="Description" presStyleLbl="revTx" presStyleIdx="1" presStyleCnt="6">
        <dgm:presLayoutVars>
          <dgm:bulletEnabled/>
        </dgm:presLayoutVars>
      </dgm:prSet>
      <dgm:spPr/>
    </dgm:pt>
    <dgm:pt modelId="{D72456FC-72C3-46BB-8B99-2C671A3B0254}" type="pres">
      <dgm:prSet presAssocID="{1A86A8F2-192F-4A47-9570-A7A91A814381}" presName="sibTrans" presStyleLbl="sibTrans2D1" presStyleIdx="0" presStyleCnt="0"/>
      <dgm:spPr/>
    </dgm:pt>
    <dgm:pt modelId="{10DFE063-7837-4FA7-8B5C-6DFCD85DB07E}" type="pres">
      <dgm:prSet presAssocID="{A16BC379-0A4F-49C0-ABE7-6413D4B5D862}" presName="Composite" presStyleCnt="0"/>
      <dgm:spPr/>
    </dgm:pt>
    <dgm:pt modelId="{E4839BAB-B887-49F9-AD4B-548E1DFE9B37}" type="pres">
      <dgm:prSet presAssocID="{A16BC379-0A4F-49C0-ABE7-6413D4B5D86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4890" r="8363" b="4"/>
          <a:stretch/>
        </a:blipFill>
      </dgm:spPr>
      <dgm:extLst>
        <a:ext uri="{E40237B7-FDA0-4F09-8148-C483321AD2D9}">
          <dgm14:cNvPr xmlns:dgm14="http://schemas.microsoft.com/office/drawing/2010/diagram" id="0" name="" descr="Smart Phones shopping concept"/>
        </a:ext>
      </dgm:extLst>
    </dgm:pt>
    <dgm:pt modelId="{074135CC-846F-4A69-8B96-CFE171467A41}" type="pres">
      <dgm:prSet presAssocID="{A16BC379-0A4F-49C0-ABE7-6413D4B5D862}" presName="Subtitle" presStyleLbl="revTx" presStyleIdx="2" presStyleCnt="6">
        <dgm:presLayoutVars>
          <dgm:chMax val="0"/>
          <dgm:bulletEnabled/>
        </dgm:presLayoutVars>
      </dgm:prSet>
      <dgm:spPr/>
    </dgm:pt>
    <dgm:pt modelId="{CC4BE109-88A3-4873-8E97-52B5B2F6D2B0}" type="pres">
      <dgm:prSet presAssocID="{A16BC379-0A4F-49C0-ABE7-6413D4B5D862}" presName="Description" presStyleLbl="revTx" presStyleIdx="3" presStyleCnt="6">
        <dgm:presLayoutVars>
          <dgm:bulletEnabled/>
        </dgm:presLayoutVars>
      </dgm:prSet>
      <dgm:spPr/>
    </dgm:pt>
    <dgm:pt modelId="{DE9654A9-0490-4FCE-8195-32B6E2D6997F}" type="pres">
      <dgm:prSet presAssocID="{DA482CB1-0467-49D5-BCCD-5E7C3F699F15}" presName="sibTrans" presStyleLbl="sibTrans2D1" presStyleIdx="0" presStyleCnt="0"/>
      <dgm:spPr/>
    </dgm:pt>
    <dgm:pt modelId="{9B7AD9D3-AAA6-4CA4-B4CD-C29D27825146}" type="pres">
      <dgm:prSet presAssocID="{830D25C6-F2B9-4E84-BCCD-7505850ED429}" presName="Composite" presStyleCnt="0"/>
      <dgm:spPr/>
    </dgm:pt>
    <dgm:pt modelId="{F3D65C63-CC2D-436E-87A7-A65A1C735BA2}" type="pres">
      <dgm:prSet presAssocID="{830D25C6-F2B9-4E84-BCCD-7505850ED42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137" r="17116" b="4"/>
          <a:stretch/>
        </a:blipFill>
      </dgm:spPr>
      <dgm:extLst>
        <a:ext uri="{E40237B7-FDA0-4F09-8148-C483321AD2D9}">
          <dgm14:cNvPr xmlns:dgm14="http://schemas.microsoft.com/office/drawing/2010/diagram" id="0" name="" descr="Asian business women work anywhere anytime"/>
        </a:ext>
      </dgm:extLst>
    </dgm:pt>
    <dgm:pt modelId="{01E4DDBB-0C2A-4572-B595-259ADE8B0391}" type="pres">
      <dgm:prSet presAssocID="{830D25C6-F2B9-4E84-BCCD-7505850ED429}" presName="Subtitle" presStyleLbl="revTx" presStyleIdx="4" presStyleCnt="6">
        <dgm:presLayoutVars>
          <dgm:chMax val="0"/>
          <dgm:bulletEnabled/>
        </dgm:presLayoutVars>
      </dgm:prSet>
      <dgm:spPr/>
    </dgm:pt>
    <dgm:pt modelId="{9ACE1805-B4EB-4736-81BF-3FA6E395C874}" type="pres">
      <dgm:prSet presAssocID="{830D25C6-F2B9-4E84-BCCD-7505850ED429}" presName="Description" presStyleLbl="revTx" presStyleIdx="5" presStyleCnt="6">
        <dgm:presLayoutVars>
          <dgm:bulletEnabled/>
        </dgm:presLayoutVars>
      </dgm:prSet>
      <dgm:spPr/>
    </dgm:pt>
  </dgm:ptLst>
  <dgm:cxnLst>
    <dgm:cxn modelId="{47D73901-B59B-40E8-BB26-C12D455604E5}" type="presOf" srcId="{1040C0C4-0884-47E6-938C-7F1EF1854770}" destId="{9ACE1805-B4EB-4736-81BF-3FA6E395C874}" srcOrd="0" destOrd="0" presId="urn:microsoft.com/office/officeart/2024/3/layout/verticalVisualTextBlock1"/>
    <dgm:cxn modelId="{A5F25F03-F307-48BD-ACBC-E8A372011327}" srcId="{A16BC379-0A4F-49C0-ABE7-6413D4B5D862}" destId="{AEDFB752-7F4E-4228-BB67-1B3479CBDB5F}" srcOrd="0" destOrd="0" parTransId="{B63C5659-EB57-4679-8DEC-D6CF08037C86}" sibTransId="{C95EFFD2-59C7-47CF-97DE-CFDE36E0B3D4}"/>
    <dgm:cxn modelId="{61CE0806-745F-4F44-AE20-D568CBEB350A}" type="presOf" srcId="{674B17F8-EEE8-45CB-8748-D17971DFEE73}" destId="{A663AF72-1004-47D3-B498-BCCDBEDCE36D}" srcOrd="0" destOrd="0" presId="urn:microsoft.com/office/officeart/2024/3/layout/verticalVisualTextBlock1"/>
    <dgm:cxn modelId="{25E2E417-6AF8-4E40-B9F5-0099FE5CCCE8}" type="presOf" srcId="{DA482CB1-0467-49D5-BCCD-5E7C3F699F15}" destId="{DE9654A9-0490-4FCE-8195-32B6E2D6997F}" srcOrd="0" destOrd="0" presId="urn:microsoft.com/office/officeart/2024/3/layout/verticalVisualTextBlock1"/>
    <dgm:cxn modelId="{B1425E31-63E2-43B8-9D8C-1751C0C8D956}" type="presOf" srcId="{A16BC379-0A4F-49C0-ABE7-6413D4B5D862}" destId="{074135CC-846F-4A69-8B96-CFE171467A41}" srcOrd="0" destOrd="0" presId="urn:microsoft.com/office/officeart/2024/3/layout/verticalVisualTextBlock1"/>
    <dgm:cxn modelId="{F92B7B44-BBC1-4CC4-8ED7-A04BDC4193BE}" srcId="{10518759-6F2D-4E44-8746-A7D6061D6D06}" destId="{674B17F8-EEE8-45CB-8748-D17971DFEE73}" srcOrd="0" destOrd="0" parTransId="{173E4F73-A033-4E74-994C-D7805BBF4975}" sibTransId="{1A86A8F2-192F-4A47-9570-A7A91A814381}"/>
    <dgm:cxn modelId="{E3A5B87F-BB5F-4BEC-A06C-99E2A44191F1}" srcId="{10518759-6F2D-4E44-8746-A7D6061D6D06}" destId="{A16BC379-0A4F-49C0-ABE7-6413D4B5D862}" srcOrd="1" destOrd="0" parTransId="{A00C3CA0-C0A1-498B-B792-B3CB3E0D3382}" sibTransId="{DA482CB1-0467-49D5-BCCD-5E7C3F699F15}"/>
    <dgm:cxn modelId="{5B36C083-0DD7-4391-B3CD-82497A6FC4F3}" type="presOf" srcId="{10518759-6F2D-4E44-8746-A7D6061D6D06}" destId="{5C0CC35A-5596-441A-BFF1-10A9A34018E7}" srcOrd="0" destOrd="0" presId="urn:microsoft.com/office/officeart/2024/3/layout/verticalVisualTextBlock1"/>
    <dgm:cxn modelId="{C91FFC8C-EDD6-47CF-8C0A-A939C1B6BB11}" type="presOf" srcId="{AEDFB752-7F4E-4228-BB67-1B3479CBDB5F}" destId="{CC4BE109-88A3-4873-8E97-52B5B2F6D2B0}" srcOrd="0" destOrd="0" presId="urn:microsoft.com/office/officeart/2024/3/layout/verticalVisualTextBlock1"/>
    <dgm:cxn modelId="{0D1713B2-E77D-44A1-B49D-7C8A85F1B3DA}" srcId="{10518759-6F2D-4E44-8746-A7D6061D6D06}" destId="{830D25C6-F2B9-4E84-BCCD-7505850ED429}" srcOrd="2" destOrd="0" parTransId="{DAB37763-657E-49CD-9552-B200D721E0ED}" sibTransId="{2E47642C-076F-467A-82C1-B3F0F29E0C31}"/>
    <dgm:cxn modelId="{EC9BF5CE-1CB7-4640-8D14-DA84D478923B}" srcId="{830D25C6-F2B9-4E84-BCCD-7505850ED429}" destId="{1040C0C4-0884-47E6-938C-7F1EF1854770}" srcOrd="0" destOrd="0" parTransId="{A3ADDBFE-37AF-477C-8DDF-3E4307B8057A}" sibTransId="{0CF6CE96-672F-4484-B66C-999DE2EAE497}"/>
    <dgm:cxn modelId="{B31D89D0-B465-4F09-BFA8-B43F66F982F0}" type="presOf" srcId="{1A86A8F2-192F-4A47-9570-A7A91A814381}" destId="{D72456FC-72C3-46BB-8B99-2C671A3B0254}" srcOrd="0" destOrd="0" presId="urn:microsoft.com/office/officeart/2024/3/layout/verticalVisualTextBlock1"/>
    <dgm:cxn modelId="{FA4814D8-C7FC-4C8F-8827-0FB5E2B5DCF6}" type="presOf" srcId="{B89E4895-0BC4-4E52-BCC3-175C744D2F76}" destId="{372B8E4E-6380-45C1-BED5-E9C54C004F53}" srcOrd="0" destOrd="0" presId="urn:microsoft.com/office/officeart/2024/3/layout/verticalVisualTextBlock1"/>
    <dgm:cxn modelId="{672696F7-C9D3-47B3-94BB-933536172F67}" type="presOf" srcId="{830D25C6-F2B9-4E84-BCCD-7505850ED429}" destId="{01E4DDBB-0C2A-4572-B595-259ADE8B0391}" srcOrd="0" destOrd="0" presId="urn:microsoft.com/office/officeart/2024/3/layout/verticalVisualTextBlock1"/>
    <dgm:cxn modelId="{104C89F8-2641-4868-93CC-69D3E073A902}" srcId="{674B17F8-EEE8-45CB-8748-D17971DFEE73}" destId="{B89E4895-0BC4-4E52-BCC3-175C744D2F76}" srcOrd="0" destOrd="0" parTransId="{0A670203-0C0D-4E93-95EB-8031696B463C}" sibTransId="{27C0295F-075D-4D1A-9643-75C88D722251}"/>
    <dgm:cxn modelId="{4F1821C7-EDFA-4F48-837C-8D7D88810E4B}" type="presParOf" srcId="{5C0CC35A-5596-441A-BFF1-10A9A34018E7}" destId="{3335EB89-65F6-4BDB-9BFC-E299F9D32BA1}" srcOrd="0" destOrd="0" presId="urn:microsoft.com/office/officeart/2024/3/layout/verticalVisualTextBlock1"/>
    <dgm:cxn modelId="{CB582990-564B-4570-84F2-80CDEF3705E9}" type="presParOf" srcId="{3335EB89-65F6-4BDB-9BFC-E299F9D32BA1}" destId="{4D7D864A-3113-4D05-9189-BB272ED82036}" srcOrd="0" destOrd="0" presId="urn:microsoft.com/office/officeart/2024/3/layout/verticalVisualTextBlock1"/>
    <dgm:cxn modelId="{0A837796-44C2-4BEF-9E0C-5D73D819FC62}" type="presParOf" srcId="{3335EB89-65F6-4BDB-9BFC-E299F9D32BA1}" destId="{A663AF72-1004-47D3-B498-BCCDBEDCE36D}" srcOrd="1" destOrd="0" presId="urn:microsoft.com/office/officeart/2024/3/layout/verticalVisualTextBlock1"/>
    <dgm:cxn modelId="{E1F8E76E-B9F3-4537-A1E8-037AC98A9807}" type="presParOf" srcId="{3335EB89-65F6-4BDB-9BFC-E299F9D32BA1}" destId="{372B8E4E-6380-45C1-BED5-E9C54C004F53}" srcOrd="2" destOrd="0" presId="urn:microsoft.com/office/officeart/2024/3/layout/verticalVisualTextBlock1"/>
    <dgm:cxn modelId="{4CBB4262-F9EA-40E8-A780-6B397E1F9C0F}" type="presParOf" srcId="{5C0CC35A-5596-441A-BFF1-10A9A34018E7}" destId="{D72456FC-72C3-46BB-8B99-2C671A3B0254}" srcOrd="1" destOrd="0" presId="urn:microsoft.com/office/officeart/2024/3/layout/verticalVisualTextBlock1"/>
    <dgm:cxn modelId="{EBAE5093-4A74-4555-A1B9-434F1CD90B78}" type="presParOf" srcId="{5C0CC35A-5596-441A-BFF1-10A9A34018E7}" destId="{10DFE063-7837-4FA7-8B5C-6DFCD85DB07E}" srcOrd="2" destOrd="0" presId="urn:microsoft.com/office/officeart/2024/3/layout/verticalVisualTextBlock1"/>
    <dgm:cxn modelId="{0F072F75-E534-4ED3-96B8-AB235BC51595}" type="presParOf" srcId="{10DFE063-7837-4FA7-8B5C-6DFCD85DB07E}" destId="{E4839BAB-B887-49F9-AD4B-548E1DFE9B37}" srcOrd="0" destOrd="0" presId="urn:microsoft.com/office/officeart/2024/3/layout/verticalVisualTextBlock1"/>
    <dgm:cxn modelId="{303D6871-F13A-475A-8BBC-E70A297DDB0B}" type="presParOf" srcId="{10DFE063-7837-4FA7-8B5C-6DFCD85DB07E}" destId="{074135CC-846F-4A69-8B96-CFE171467A41}" srcOrd="1" destOrd="0" presId="urn:microsoft.com/office/officeart/2024/3/layout/verticalVisualTextBlock1"/>
    <dgm:cxn modelId="{F9842A68-CB22-46F9-98CB-2F9F2F2CBB52}" type="presParOf" srcId="{10DFE063-7837-4FA7-8B5C-6DFCD85DB07E}" destId="{CC4BE109-88A3-4873-8E97-52B5B2F6D2B0}" srcOrd="2" destOrd="0" presId="urn:microsoft.com/office/officeart/2024/3/layout/verticalVisualTextBlock1"/>
    <dgm:cxn modelId="{E6D537A7-441E-4960-B2FF-BECC2BD115D2}" type="presParOf" srcId="{5C0CC35A-5596-441A-BFF1-10A9A34018E7}" destId="{DE9654A9-0490-4FCE-8195-32B6E2D6997F}" srcOrd="3" destOrd="0" presId="urn:microsoft.com/office/officeart/2024/3/layout/verticalVisualTextBlock1"/>
    <dgm:cxn modelId="{B8C594A0-26BF-46F6-83E7-0EDCA5E623BB}" type="presParOf" srcId="{5C0CC35A-5596-441A-BFF1-10A9A34018E7}" destId="{9B7AD9D3-AAA6-4CA4-B4CD-C29D27825146}" srcOrd="4" destOrd="0" presId="urn:microsoft.com/office/officeart/2024/3/layout/verticalVisualTextBlock1"/>
    <dgm:cxn modelId="{654E0152-AD9A-4CB4-B405-82272DDB5C06}" type="presParOf" srcId="{9B7AD9D3-AAA6-4CA4-B4CD-C29D27825146}" destId="{F3D65C63-CC2D-436E-87A7-A65A1C735BA2}" srcOrd="0" destOrd="0" presId="urn:microsoft.com/office/officeart/2024/3/layout/verticalVisualTextBlock1"/>
    <dgm:cxn modelId="{9D1D62F7-BD45-47EF-B4C0-A2F4884DFDAE}" type="presParOf" srcId="{9B7AD9D3-AAA6-4CA4-B4CD-C29D27825146}" destId="{01E4DDBB-0C2A-4572-B595-259ADE8B0391}" srcOrd="1" destOrd="0" presId="urn:microsoft.com/office/officeart/2024/3/layout/verticalVisualTextBlock1"/>
    <dgm:cxn modelId="{48812CBE-338C-4BC9-A2AA-B0A9439DAF69}" type="presParOf" srcId="{9B7AD9D3-AAA6-4CA4-B4CD-C29D27825146}" destId="{9ACE1805-B4EB-4736-81BF-3FA6E395C87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D864A-3113-4D05-9189-BB272ED82036}">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994" r="30259" b="4"/>
          <a:stretch/>
        </a:blipFill>
        <a:ln>
          <a:noFill/>
        </a:ln>
        <a:effectLst/>
      </dsp:spPr>
      <dsp:style>
        <a:lnRef idx="0">
          <a:scrgbClr r="0" g="0" b="0"/>
        </a:lnRef>
        <a:fillRef idx="3">
          <a:scrgbClr r="0" g="0" b="0"/>
        </a:fillRef>
        <a:effectRef idx="2">
          <a:scrgbClr r="0" g="0" b="0"/>
        </a:effectRef>
        <a:fontRef idx="minor">
          <a:schemeClr val="lt1"/>
        </a:fontRef>
      </dsp:style>
    </dsp:sp>
    <dsp:sp modelId="{A663AF72-1004-47D3-B498-BCCDBEDCE36D}">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b="1" kern="1200" dirty="0"/>
            <a:t>⭐ 1. Publisher Dominance</a:t>
          </a:r>
          <a:endParaRPr lang="en-GB" sz="1800" kern="1200" dirty="0"/>
        </a:p>
      </dsp:txBody>
      <dsp:txXfrm>
        <a:off x="1732009" y="0"/>
        <a:ext cx="9393022" cy="380326"/>
      </dsp:txXfrm>
    </dsp:sp>
    <dsp:sp modelId="{372B8E4E-6380-45C1-BED5-E9C54C004F53}">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dirty="0"/>
            <a:t>A small cluster of powerful publishers (Tencent, Supercell, Nintendo) generate the majority of global mobile gaming revenue.</a:t>
          </a:r>
        </a:p>
      </dsp:txBody>
      <dsp:txXfrm>
        <a:off x="1732009" y="380326"/>
        <a:ext cx="9393022" cy="1171682"/>
      </dsp:txXfrm>
    </dsp:sp>
    <dsp:sp modelId="{E4839BAB-B887-49F9-AD4B-548E1DFE9B37}">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4890" r="8363" b="4"/>
          <a:stretch/>
        </a:blipFill>
        <a:ln>
          <a:noFill/>
        </a:ln>
        <a:effectLst/>
      </dsp:spPr>
      <dsp:style>
        <a:lnRef idx="0">
          <a:scrgbClr r="0" g="0" b="0"/>
        </a:lnRef>
        <a:fillRef idx="3">
          <a:scrgbClr r="0" g="0" b="0"/>
        </a:fillRef>
        <a:effectRef idx="2">
          <a:scrgbClr r="0" g="0" b="0"/>
        </a:effectRef>
        <a:fontRef idx="minor">
          <a:schemeClr val="lt1"/>
        </a:fontRef>
      </dsp:style>
    </dsp:sp>
    <dsp:sp modelId="{074135CC-846F-4A69-8B96-CFE171467A41}">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dirty="0"/>
            <a:t>⭐ 2. Genre Economics</a:t>
          </a:r>
        </a:p>
      </dsp:txBody>
      <dsp:txXfrm>
        <a:off x="1732009" y="1676170"/>
        <a:ext cx="9393022" cy="380326"/>
      </dsp:txXfrm>
    </dsp:sp>
    <dsp:sp modelId="{CC4BE109-88A3-4873-8E97-52B5B2F6D2B0}">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dirty="0"/>
            <a:t>Genres such as </a:t>
          </a:r>
          <a:r>
            <a:rPr lang="en-GB" sz="1400" kern="1200" dirty="0" err="1"/>
            <a:t>Gacha</a:t>
          </a:r>
          <a:r>
            <a:rPr lang="en-GB" sz="1400" kern="1200" dirty="0"/>
            <a:t>, MOBA, and Battle Royale significantly outperform others in lifetime earnings.</a:t>
          </a:r>
        </a:p>
      </dsp:txBody>
      <dsp:txXfrm>
        <a:off x="1732009" y="2056496"/>
        <a:ext cx="9393022" cy="1171682"/>
      </dsp:txXfrm>
    </dsp:sp>
    <dsp:sp modelId="{F3D65C63-CC2D-436E-87A7-A65A1C735BA2}">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137" r="17116" b="4"/>
          <a:stretch/>
        </a:blipFill>
        <a:ln>
          <a:noFill/>
        </a:ln>
        <a:effectLst/>
      </dsp:spPr>
      <dsp:style>
        <a:lnRef idx="0">
          <a:scrgbClr r="0" g="0" b="0"/>
        </a:lnRef>
        <a:fillRef idx="3">
          <a:scrgbClr r="0" g="0" b="0"/>
        </a:fillRef>
        <a:effectRef idx="2">
          <a:scrgbClr r="0" g="0" b="0"/>
        </a:effectRef>
        <a:fontRef idx="minor">
          <a:schemeClr val="lt1"/>
        </a:fontRef>
      </dsp:style>
    </dsp:sp>
    <dsp:sp modelId="{01E4DDBB-0C2A-4572-B595-259ADE8B0391}">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dirty="0"/>
            <a:t>⭐ 3. Release Timing Matters</a:t>
          </a:r>
        </a:p>
      </dsp:txBody>
      <dsp:txXfrm>
        <a:off x="1732009" y="3352340"/>
        <a:ext cx="9393022" cy="380326"/>
      </dsp:txXfrm>
    </dsp:sp>
    <dsp:sp modelId="{9ACE1805-B4EB-4736-81BF-3FA6E395C874}">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dirty="0"/>
            <a:t>Games launched between 2011 and 2016 dominate lifetime revenue, proving the value of early mobile market entry.</a:t>
          </a:r>
        </a:p>
      </dsp:txBody>
      <dsp:txXfrm>
        <a:off x="1732009" y="3732666"/>
        <a:ext cx="9393022" cy="117168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8EFF3-3B6F-496F-AD1E-E678DF8A6B94}" type="datetimeFigureOut">
              <a:rPr lang="en-GB" smtClean="0"/>
              <a:t>14/11/2025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768B6-F18D-4BD9-BC40-63C8533D61A6}" type="slidenum">
              <a:rPr lang="en-GB" smtClean="0"/>
              <a:t>‹#›</a:t>
            </a:fld>
            <a:endParaRPr lang="en-GB"/>
          </a:p>
        </p:txBody>
      </p:sp>
    </p:spTree>
    <p:extLst>
      <p:ext uri="{BB962C8B-B14F-4D97-AF65-F5344CB8AC3E}">
        <p14:creationId xmlns:p14="http://schemas.microsoft.com/office/powerpoint/2010/main" val="166450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the economic dynamics of mobile gaming, focusing on the highest-grossing titles. We will examine the industry's growth, revenue models, successful case studies, consumer behaviour, and the economic impact alongside future trends shaping the sector.
</a:t>
            </a:r>
          </a:p>
        </p:txBody>
      </p:sp>
      <p:sp>
        <p:nvSpPr>
          <p:cNvPr id="4" name="Slide Number Placeholder 3"/>
          <p:cNvSpPr>
            <a:spLocks noGrp="1"/>
          </p:cNvSpPr>
          <p:nvPr>
            <p:ph type="sldNum" sz="quarter" idx="5"/>
          </p:nvPr>
        </p:nvSpPr>
        <p:spPr/>
        <p:txBody>
          <a:bodyPr/>
          <a:lstStyle/>
          <a:p>
            <a:fld id="{A414EDE4-2431-4145-9B7F-60BBC15CDE18}" type="slidenum">
              <a:rPr lang="en-GB" smtClean="0"/>
              <a:t>1</a:t>
            </a:fld>
            <a:endParaRPr lang="en-GB"/>
          </a:p>
        </p:txBody>
      </p:sp>
    </p:spTree>
    <p:extLst>
      <p:ext uri="{BB962C8B-B14F-4D97-AF65-F5344CB8AC3E}">
        <p14:creationId xmlns:p14="http://schemas.microsoft.com/office/powerpoint/2010/main" val="1184489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The freemium model offers the game for free while monetising through optional in-app purchases. This approach encourages wide adoption while generating significant revenue from engaged players buying virtual goods or enhancements.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10</a:t>
            </a:fld>
            <a:endParaRPr lang="en-GB"/>
          </a:p>
        </p:txBody>
      </p:sp>
    </p:spTree>
    <p:extLst>
      <p:ext uri="{BB962C8B-B14F-4D97-AF65-F5344CB8AC3E}">
        <p14:creationId xmlns:p14="http://schemas.microsoft.com/office/powerpoint/2010/main" val="240566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Many games incorporate ads or brand sponsorships, balancing user experience with revenue. Techniques include rewarded videos, interstitial ads, and branded content partnerships to monetise free-to-play users.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11</a:t>
            </a:fld>
            <a:endParaRPr lang="en-GB"/>
          </a:p>
        </p:txBody>
      </p:sp>
    </p:spTree>
    <p:extLst>
      <p:ext uri="{BB962C8B-B14F-4D97-AF65-F5344CB8AC3E}">
        <p14:creationId xmlns:p14="http://schemas.microsoft.com/office/powerpoint/2010/main" val="2774176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Subscription models offer players regular content, bonuses, or ad-free experiences for a recurring fee, providing predictable revenue streams and deeper player retention.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12</a:t>
            </a:fld>
            <a:endParaRPr lang="en-GB"/>
          </a:p>
        </p:txBody>
      </p:sp>
    </p:spTree>
    <p:extLst>
      <p:ext uri="{BB962C8B-B14F-4D97-AF65-F5344CB8AC3E}">
        <p14:creationId xmlns:p14="http://schemas.microsoft.com/office/powerpoint/2010/main" val="266602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These titles have achieved remarkable financial success through engaging gameplay, strong community building and effective monetisation strategies tailored to their audiences.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13</a:t>
            </a:fld>
            <a:endParaRPr lang="en-GB"/>
          </a:p>
        </p:txBody>
      </p:sp>
    </p:spTree>
    <p:extLst>
      <p:ext uri="{BB962C8B-B14F-4D97-AF65-F5344CB8AC3E}">
        <p14:creationId xmlns:p14="http://schemas.microsoft.com/office/powerpoint/2010/main" val="1853177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Strategies include in-app purchases, seasonal events, cosmetic customisations, and targeted advertising, allowing games to maximise player spending without compromising engagement.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14</a:t>
            </a:fld>
            <a:endParaRPr lang="en-GB"/>
          </a:p>
        </p:txBody>
      </p:sp>
    </p:spTree>
    <p:extLst>
      <p:ext uri="{BB962C8B-B14F-4D97-AF65-F5344CB8AC3E}">
        <p14:creationId xmlns:p14="http://schemas.microsoft.com/office/powerpoint/2010/main" val="12814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begin with an overview of the mobile gaming industry, followed by an examination of revenue models used. Next, we will review case studies of the top-grossing games, analyse consumer behaviour and spending patterns, and conclude with the economic impact and future trends in mobile gaming.</a:t>
            </a:r>
          </a:p>
        </p:txBody>
      </p:sp>
      <p:sp>
        <p:nvSpPr>
          <p:cNvPr id="4" name="Slide Number Placeholder 3"/>
          <p:cNvSpPr>
            <a:spLocks noGrp="1"/>
          </p:cNvSpPr>
          <p:nvPr>
            <p:ph type="sldNum" sz="quarter" idx="5"/>
          </p:nvPr>
        </p:nvSpPr>
        <p:spPr/>
        <p:txBody>
          <a:bodyPr/>
          <a:lstStyle/>
          <a:p>
            <a:fld id="{A414EDE4-2431-4145-9B7F-60BBC15CDE18}" type="slidenum">
              <a:rPr lang="en-GB" smtClean="0"/>
              <a:t>2</a:t>
            </a:fld>
            <a:endParaRPr lang="en-GB"/>
          </a:p>
        </p:txBody>
      </p:sp>
    </p:spTree>
    <p:extLst>
      <p:ext uri="{BB962C8B-B14F-4D97-AF65-F5344CB8AC3E}">
        <p14:creationId xmlns:p14="http://schemas.microsoft.com/office/powerpoint/2010/main" val="3912675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Mobile gaming has seen exponential growth with a diverse global audience. This section covers the industry's expansion, demographics of users, and the primary platforms and distribution channels that dominate the market.</a:t>
            </a:r>
          </a:p>
        </p:txBody>
      </p:sp>
      <p:sp>
        <p:nvSpPr>
          <p:cNvPr id="4" name="Slide Number Placeholder 3"/>
          <p:cNvSpPr>
            <a:spLocks noGrp="1"/>
          </p:cNvSpPr>
          <p:nvPr>
            <p:ph type="sldNum" sz="quarter" idx="5"/>
          </p:nvPr>
        </p:nvSpPr>
        <p:spPr/>
        <p:txBody>
          <a:bodyPr/>
          <a:lstStyle/>
          <a:p>
            <a:fld id="{A414EDE4-2431-4145-9B7F-60BBC15CDE18}" type="slidenum">
              <a:rPr lang="en-GB" smtClean="0"/>
              <a:t>3</a:t>
            </a:fld>
            <a:endParaRPr lang="en-GB"/>
          </a:p>
        </p:txBody>
      </p:sp>
    </p:spTree>
    <p:extLst>
      <p:ext uri="{BB962C8B-B14F-4D97-AF65-F5344CB8AC3E}">
        <p14:creationId xmlns:p14="http://schemas.microsoft.com/office/powerpoint/2010/main" val="28717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Mobile gaming has become one of the fastest-growing entertainment sectors worldwide, reaching billions of users. Its accessibility through smartphones has enabled unprecedented global penetration, making it a dominant force in digital entertainment.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4</a:t>
            </a:fld>
            <a:endParaRPr lang="en-GB"/>
          </a:p>
        </p:txBody>
      </p:sp>
    </p:spTree>
    <p:extLst>
      <p:ext uri="{BB962C8B-B14F-4D97-AF65-F5344CB8AC3E}">
        <p14:creationId xmlns:p14="http://schemas.microsoft.com/office/powerpoint/2010/main" val="166576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The mobile gaming audience spans all age groups and genders, with notable growth in emerging markets. Understanding user statistics helps identify target segments crucial for game development and marketing strategies.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5</a:t>
            </a:fld>
            <a:endParaRPr lang="en-GB"/>
          </a:p>
        </p:txBody>
      </p:sp>
    </p:spTree>
    <p:extLst>
      <p:ext uri="{BB962C8B-B14F-4D97-AF65-F5344CB8AC3E}">
        <p14:creationId xmlns:p14="http://schemas.microsoft.com/office/powerpoint/2010/main" val="167985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Major platforms include Android and iOS, with app stores like Google Play and Apple’s App Store serving as primary distribution channels. These platforms shape user experience and monetisation options.
Image source: Microsoft 365 content library
</a:t>
            </a:r>
          </a:p>
        </p:txBody>
      </p:sp>
      <p:sp>
        <p:nvSpPr>
          <p:cNvPr id="4" name="Slide Number Placeholder 3"/>
          <p:cNvSpPr>
            <a:spLocks noGrp="1"/>
          </p:cNvSpPr>
          <p:nvPr>
            <p:ph type="sldNum" sz="quarter" idx="5"/>
          </p:nvPr>
        </p:nvSpPr>
        <p:spPr/>
        <p:txBody>
          <a:bodyPr/>
          <a:lstStyle/>
          <a:p>
            <a:fld id="{A414EDE4-2431-4145-9B7F-60BBC15CDE18}" type="slidenum">
              <a:rPr lang="en-GB" smtClean="0"/>
              <a:t>6</a:t>
            </a:fld>
            <a:endParaRPr lang="en-GB"/>
          </a:p>
        </p:txBody>
      </p:sp>
    </p:spTree>
    <p:extLst>
      <p:ext uri="{BB962C8B-B14F-4D97-AF65-F5344CB8AC3E}">
        <p14:creationId xmlns:p14="http://schemas.microsoft.com/office/powerpoint/2010/main" val="2051291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explores the various monetisation strategies mobile games employ, including freemium models, advertising, sponsorships and subscription services driving revenue generation.</a:t>
            </a:r>
          </a:p>
        </p:txBody>
      </p:sp>
      <p:sp>
        <p:nvSpPr>
          <p:cNvPr id="4" name="Slide Number Placeholder 3"/>
          <p:cNvSpPr>
            <a:spLocks noGrp="1"/>
          </p:cNvSpPr>
          <p:nvPr>
            <p:ph type="sldNum" sz="quarter" idx="5"/>
          </p:nvPr>
        </p:nvSpPr>
        <p:spPr/>
        <p:txBody>
          <a:bodyPr/>
          <a:lstStyle/>
          <a:p>
            <a:fld id="{A414EDE4-2431-4145-9B7F-60BBC15CDE18}" type="slidenum">
              <a:rPr lang="en-GB" smtClean="0"/>
              <a:t>7</a:t>
            </a:fld>
            <a:endParaRPr lang="en-GB"/>
          </a:p>
        </p:txBody>
      </p:sp>
    </p:spTree>
    <p:extLst>
      <p:ext uri="{BB962C8B-B14F-4D97-AF65-F5344CB8AC3E}">
        <p14:creationId xmlns:p14="http://schemas.microsoft.com/office/powerpoint/2010/main" val="180264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31063-EE5E-4AA6-BEDD-BF3B79660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4FDFB-AB65-4F71-13C8-D354A5A36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F5444-4CF3-C2C7-97AC-E3A10E916880}"/>
              </a:ext>
            </a:extLst>
          </p:cNvPr>
          <p:cNvSpPr>
            <a:spLocks noGrp="1"/>
          </p:cNvSpPr>
          <p:nvPr>
            <p:ph type="body" idx="1"/>
          </p:nvPr>
        </p:nvSpPr>
        <p:spPr/>
        <p:txBody>
          <a:bodyPr/>
          <a:lstStyle/>
          <a:p>
            <a:r>
              <a:rPr lang="en-GB"/>
              <a:t>This section explores the various monetisation strategies mobile games employ, including freemium models, advertising, sponsorships and subscription services driving revenue generation.</a:t>
            </a:r>
          </a:p>
        </p:txBody>
      </p:sp>
      <p:sp>
        <p:nvSpPr>
          <p:cNvPr id="4" name="Slide Number Placeholder 3">
            <a:extLst>
              <a:ext uri="{FF2B5EF4-FFF2-40B4-BE49-F238E27FC236}">
                <a16:creationId xmlns:a16="http://schemas.microsoft.com/office/drawing/2014/main" id="{F313BD7B-2C61-EAF9-B70A-DD84C06C5E53}"/>
              </a:ext>
            </a:extLst>
          </p:cNvPr>
          <p:cNvSpPr>
            <a:spLocks noGrp="1"/>
          </p:cNvSpPr>
          <p:nvPr>
            <p:ph type="sldNum" sz="quarter" idx="5"/>
          </p:nvPr>
        </p:nvSpPr>
        <p:spPr/>
        <p:txBody>
          <a:bodyPr/>
          <a:lstStyle/>
          <a:p>
            <a:fld id="{A414EDE4-2431-4145-9B7F-60BBC15CDE18}" type="slidenum">
              <a:rPr lang="en-GB" smtClean="0"/>
              <a:t>8</a:t>
            </a:fld>
            <a:endParaRPr lang="en-GB"/>
          </a:p>
        </p:txBody>
      </p:sp>
    </p:spTree>
    <p:extLst>
      <p:ext uri="{BB962C8B-B14F-4D97-AF65-F5344CB8AC3E}">
        <p14:creationId xmlns:p14="http://schemas.microsoft.com/office/powerpoint/2010/main" val="323723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201A4-970B-0264-FF28-EF28DDA5A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EB86A-FBCE-4389-9343-11B65A643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B3F08-0D92-BD0C-B7FE-985178F403AC}"/>
              </a:ext>
            </a:extLst>
          </p:cNvPr>
          <p:cNvSpPr>
            <a:spLocks noGrp="1"/>
          </p:cNvSpPr>
          <p:nvPr>
            <p:ph type="body" idx="1"/>
          </p:nvPr>
        </p:nvSpPr>
        <p:spPr/>
        <p:txBody>
          <a:bodyPr/>
          <a:lstStyle/>
          <a:p>
            <a:r>
              <a:rPr lang="en-GB"/>
              <a:t>This section explores the various monetisation strategies mobile games employ, including freemium models, advertising, sponsorships and subscription services driving revenue generation.</a:t>
            </a:r>
          </a:p>
        </p:txBody>
      </p:sp>
      <p:sp>
        <p:nvSpPr>
          <p:cNvPr id="4" name="Slide Number Placeholder 3">
            <a:extLst>
              <a:ext uri="{FF2B5EF4-FFF2-40B4-BE49-F238E27FC236}">
                <a16:creationId xmlns:a16="http://schemas.microsoft.com/office/drawing/2014/main" id="{5C061761-AE9D-E5C0-CBD3-CCF212D6716D}"/>
              </a:ext>
            </a:extLst>
          </p:cNvPr>
          <p:cNvSpPr>
            <a:spLocks noGrp="1"/>
          </p:cNvSpPr>
          <p:nvPr>
            <p:ph type="sldNum" sz="quarter" idx="5"/>
          </p:nvPr>
        </p:nvSpPr>
        <p:spPr/>
        <p:txBody>
          <a:bodyPr/>
          <a:lstStyle/>
          <a:p>
            <a:fld id="{A414EDE4-2431-4145-9B7F-60BBC15CDE18}" type="slidenum">
              <a:rPr lang="en-GB" smtClean="0"/>
              <a:t>9</a:t>
            </a:fld>
            <a:endParaRPr lang="en-GB"/>
          </a:p>
        </p:txBody>
      </p:sp>
    </p:spTree>
    <p:extLst>
      <p:ext uri="{BB962C8B-B14F-4D97-AF65-F5344CB8AC3E}">
        <p14:creationId xmlns:p14="http://schemas.microsoft.com/office/powerpoint/2010/main" val="37589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7696352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582864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7774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019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4322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2971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84617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73275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86277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05284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97966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11/14/2025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996671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79327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1481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00530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87764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6920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991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15711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81759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3978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1412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11/14/2025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864815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94569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91867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40093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927166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257040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59461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45885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227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2337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4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023867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92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1187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129796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2982561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03026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679870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3494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42181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249729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8565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80396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76276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5143626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hyperlink" Target="https://github.com/acepag/AP---Code-Institute---Individual-Project-2025-/blob/main/README.m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2B3-0179-4EB9-E0A5-9A703070F331}"/>
              </a:ext>
            </a:extLst>
          </p:cNvPr>
          <p:cNvSpPr>
            <a:spLocks noGrp="1"/>
          </p:cNvSpPr>
          <p:nvPr>
            <p:ph type="ctrTitle"/>
          </p:nvPr>
        </p:nvSpPr>
        <p:spPr>
          <a:xfrm>
            <a:off x="431172" y="910799"/>
            <a:ext cx="7685140" cy="2327701"/>
          </a:xfrm>
        </p:spPr>
        <p:txBody>
          <a:bodyPr anchor="b">
            <a:normAutofit/>
          </a:bodyPr>
          <a:lstStyle/>
          <a:p>
            <a:r>
              <a:rPr lang="en-GB" sz="4000" dirty="0"/>
              <a:t>The Economics of Mobile Gaming: Analysing the Highest-Grossing Mobile Games of All Time</a:t>
            </a:r>
          </a:p>
        </p:txBody>
      </p:sp>
      <p:sp>
        <p:nvSpPr>
          <p:cNvPr id="3" name="Subtitle 2">
            <a:extLst>
              <a:ext uri="{FF2B5EF4-FFF2-40B4-BE49-F238E27FC236}">
                <a16:creationId xmlns:a16="http://schemas.microsoft.com/office/drawing/2014/main" id="{7F9CA9A6-E672-6724-4E3C-75DC2FB28A16}"/>
              </a:ext>
            </a:extLst>
          </p:cNvPr>
          <p:cNvSpPr>
            <a:spLocks noGrp="1"/>
          </p:cNvSpPr>
          <p:nvPr>
            <p:ph type="subTitle" idx="1"/>
          </p:nvPr>
        </p:nvSpPr>
        <p:spPr>
          <a:xfrm>
            <a:off x="431172" y="415057"/>
            <a:ext cx="7685139" cy="1414091"/>
          </a:xfrm>
        </p:spPr>
        <p:txBody>
          <a:bodyPr>
            <a:normAutofit/>
          </a:bodyPr>
          <a:lstStyle/>
          <a:p>
            <a:r>
              <a:rPr lang="en-GB" dirty="0"/>
              <a:t>Exploring growth, revenue, and consumer trends</a:t>
            </a:r>
          </a:p>
        </p:txBody>
      </p:sp>
      <p:sp>
        <p:nvSpPr>
          <p:cNvPr id="4" name="Date Placeholder 3">
            <a:extLst>
              <a:ext uri="{FF2B5EF4-FFF2-40B4-BE49-F238E27FC236}">
                <a16:creationId xmlns:a16="http://schemas.microsoft.com/office/drawing/2014/main" id="{4BEA8C62-ABA3-06B2-7501-6FC8DE2515D5}"/>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4C3339BE-BBFD-E00B-122A-48661FD7DD6B}"/>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51C1C576-2E05-5640-6E7F-5C32E4F519A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
        <p:nvSpPr>
          <p:cNvPr id="7" name="TextBox 6">
            <a:extLst>
              <a:ext uri="{FF2B5EF4-FFF2-40B4-BE49-F238E27FC236}">
                <a16:creationId xmlns:a16="http://schemas.microsoft.com/office/drawing/2014/main" id="{F333EF04-DFDE-B618-2369-7A451AC7FDB7}"/>
              </a:ext>
            </a:extLst>
          </p:cNvPr>
          <p:cNvSpPr txBox="1"/>
          <p:nvPr/>
        </p:nvSpPr>
        <p:spPr>
          <a:xfrm>
            <a:off x="711200" y="3892550"/>
            <a:ext cx="184731" cy="369332"/>
          </a:xfrm>
          <a:prstGeom prst="rect">
            <a:avLst/>
          </a:prstGeom>
          <a:noFill/>
        </p:spPr>
        <p:txBody>
          <a:bodyPr wrap="square" rtlCol="0">
            <a:spAutoFit/>
          </a:bodyPr>
          <a:lstStyle/>
          <a:p>
            <a:endParaRPr lang="en-GB" dirty="0"/>
          </a:p>
        </p:txBody>
      </p:sp>
      <p:sp>
        <p:nvSpPr>
          <p:cNvPr id="8" name="Title 1">
            <a:extLst>
              <a:ext uri="{FF2B5EF4-FFF2-40B4-BE49-F238E27FC236}">
                <a16:creationId xmlns:a16="http://schemas.microsoft.com/office/drawing/2014/main" id="{A7971E84-C6B2-6B9A-DA60-81FA59C874FD}"/>
              </a:ext>
            </a:extLst>
          </p:cNvPr>
          <p:cNvSpPr txBox="1">
            <a:spLocks/>
          </p:cNvSpPr>
          <p:nvPr/>
        </p:nvSpPr>
        <p:spPr>
          <a:xfrm>
            <a:off x="1117600" y="4838700"/>
            <a:ext cx="10599162" cy="13540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7200" b="0" kern="1200" cap="all" baseline="0">
                <a:solidFill>
                  <a:schemeClr val="bg2"/>
                </a:solidFill>
                <a:latin typeface="+mj-lt"/>
                <a:ea typeface="+mj-ea"/>
                <a:cs typeface="+mj-cs"/>
              </a:defRPr>
            </a:lvl1pPr>
          </a:lstStyle>
          <a:p>
            <a:r>
              <a:rPr lang="en-GB" sz="2000" b="1" dirty="0"/>
              <a:t>By:</a:t>
            </a:r>
            <a:r>
              <a:rPr lang="en-GB" sz="2000" dirty="0"/>
              <a:t> Ace </a:t>
            </a:r>
            <a:r>
              <a:rPr lang="en-GB" sz="2000" dirty="0" err="1"/>
              <a:t>pagaddu</a:t>
            </a:r>
            <a:br>
              <a:rPr lang="en-GB" sz="2000" dirty="0"/>
            </a:br>
            <a:r>
              <a:rPr lang="en-GB" sz="2000" b="1" dirty="0"/>
              <a:t>Course :</a:t>
            </a:r>
            <a:r>
              <a:rPr lang="en-GB" sz="2000" dirty="0"/>
              <a:t> Code Institute – Individual Project</a:t>
            </a:r>
            <a:br>
              <a:rPr lang="en-GB" sz="2000" dirty="0"/>
            </a:br>
            <a:r>
              <a:rPr lang="en-GB" sz="2000" b="1" dirty="0"/>
              <a:t>Tools:</a:t>
            </a:r>
            <a:r>
              <a:rPr lang="en-GB" sz="2000" dirty="0"/>
              <a:t> Python, Pandas, NumPy, Matplotlib, Seaborn, </a:t>
            </a:r>
            <a:r>
              <a:rPr lang="en-GB" sz="2000" dirty="0" err="1"/>
              <a:t>Jupyter</a:t>
            </a:r>
            <a:r>
              <a:rPr lang="en-GB" sz="2000" dirty="0"/>
              <a:t> Notebook</a:t>
            </a:r>
            <a:br>
              <a:rPr lang="en-GB" sz="2000" dirty="0"/>
            </a:br>
            <a:r>
              <a:rPr lang="en-GB" sz="2000" b="1" dirty="0"/>
              <a:t>Dataset:</a:t>
            </a:r>
            <a:r>
              <a:rPr lang="en-GB" sz="2000" dirty="0"/>
              <a:t> Kaggle (Highest Grossing Mobile Games)</a:t>
            </a:r>
          </a:p>
        </p:txBody>
      </p:sp>
    </p:spTree>
    <p:extLst>
      <p:ext uri="{BB962C8B-B14F-4D97-AF65-F5344CB8AC3E}">
        <p14:creationId xmlns:p14="http://schemas.microsoft.com/office/powerpoint/2010/main" val="32330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500"/>
                                  </p:stCondLst>
                                  <p:iterate type="lt">
                                    <p:tmPct val="10000"/>
                                  </p:iterate>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08F7E-1257-7582-02DA-6029B96A8FE8}"/>
              </a:ext>
            </a:extLst>
          </p:cNvPr>
          <p:cNvSpPr>
            <a:spLocks noGrp="1"/>
          </p:cNvSpPr>
          <p:nvPr>
            <p:ph type="title"/>
          </p:nvPr>
        </p:nvSpPr>
        <p:spPr>
          <a:xfrm>
            <a:off x="431172" y="319465"/>
            <a:ext cx="3220078" cy="690185"/>
          </a:xfrm>
        </p:spPr>
        <p:txBody>
          <a:bodyPr anchor="b">
            <a:normAutofit/>
          </a:bodyPr>
          <a:lstStyle/>
          <a:p>
            <a:r>
              <a:rPr lang="en-GB" dirty="0"/>
              <a:t>KEY FINDINGS:</a:t>
            </a:r>
          </a:p>
        </p:txBody>
      </p:sp>
      <p:sp>
        <p:nvSpPr>
          <p:cNvPr id="4" name="Date Placeholder 3">
            <a:extLst>
              <a:ext uri="{FF2B5EF4-FFF2-40B4-BE49-F238E27FC236}">
                <a16:creationId xmlns:a16="http://schemas.microsoft.com/office/drawing/2014/main" id="{B8BABDFD-C66E-185E-D9BA-E44269D46B49}"/>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4FCCEA17-4038-D521-0DF9-7D5A55468D77}"/>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2FB38BBC-D694-2AF2-6FEB-283A757CBDA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10</a:t>
            </a:fld>
            <a:endParaRPr lang="en-US"/>
          </a:p>
        </p:txBody>
      </p:sp>
      <p:graphicFrame>
        <p:nvGraphicFramePr>
          <p:cNvPr id="7" name="Content Placeholder 7">
            <a:extLst>
              <a:ext uri="{FF2B5EF4-FFF2-40B4-BE49-F238E27FC236}">
                <a16:creationId xmlns:a16="http://schemas.microsoft.com/office/drawing/2014/main" id="{EDDE67D6-17E3-47C7-9B2F-897AA7B88A45}"/>
              </a:ext>
            </a:extLst>
          </p:cNvPr>
          <p:cNvGraphicFramePr>
            <a:graphicFrameLocks noGrp="1"/>
          </p:cNvGraphicFramePr>
          <p:nvPr>
            <p:ph idx="1"/>
            <p:extLst>
              <p:ext uri="{D42A27DB-BD31-4B8C-83A1-F6EECF244321}">
                <p14:modId xmlns:p14="http://schemas.microsoft.com/office/powerpoint/2010/main" val="398357021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9669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2855-4733-7408-12F5-8350C3CEB7FC}"/>
              </a:ext>
            </a:extLst>
          </p:cNvPr>
          <p:cNvSpPr>
            <a:spLocks noGrp="1"/>
          </p:cNvSpPr>
          <p:nvPr>
            <p:ph type="title"/>
          </p:nvPr>
        </p:nvSpPr>
        <p:spPr>
          <a:xfrm>
            <a:off x="4820076" y="320040"/>
            <a:ext cx="2768174" cy="645160"/>
          </a:xfrm>
        </p:spPr>
        <p:txBody>
          <a:bodyPr vert="horz" lIns="91440" tIns="45720" rIns="91440" bIns="45720" rtlCol="0" anchor="b">
            <a:normAutofit/>
          </a:bodyPr>
          <a:lstStyle/>
          <a:p>
            <a:r>
              <a:rPr lang="en-US" sz="3000" b="0" kern="1200" cap="all" baseline="0" dirty="0">
                <a:latin typeface="+mj-lt"/>
                <a:ea typeface="+mj-ea"/>
                <a:cs typeface="+mj-cs"/>
              </a:rPr>
              <a:t>LIMITATIONS:</a:t>
            </a:r>
          </a:p>
        </p:txBody>
      </p:sp>
      <p:pic>
        <p:nvPicPr>
          <p:cNvPr id="7" name="Content Placeholder 6" descr="Digital work of Smart Mobile Phone with social media followers">
            <a:extLst>
              <a:ext uri="{FF2B5EF4-FFF2-40B4-BE49-F238E27FC236}">
                <a16:creationId xmlns:a16="http://schemas.microsoft.com/office/drawing/2014/main" id="{5CAF448E-7113-4A6E-9D40-48B140563B9D}"/>
              </a:ext>
            </a:extLst>
          </p:cNvPr>
          <p:cNvPicPr>
            <a:picLocks noGrp="1" noChangeAspect="1"/>
          </p:cNvPicPr>
          <p:nvPr>
            <p:ph type="pic" sz="quarter" idx="15"/>
          </p:nvPr>
        </p:nvPicPr>
        <p:blipFill>
          <a:blip r:embed="rId3"/>
          <a:srcRect l="914" r="1979" b="1"/>
          <a:stretch>
            <a:fillRect/>
          </a:stretch>
        </p:blipFill>
        <p:spPr>
          <a:xfrm>
            <a:off x="20" y="10"/>
            <a:ext cx="4147906" cy="6399142"/>
          </a:xfrm>
          <a:prstGeom prst="rect">
            <a:avLst/>
          </a:prstGeom>
          <a:noFill/>
        </p:spPr>
      </p:pic>
      <p:sp>
        <p:nvSpPr>
          <p:cNvPr id="8" name="TextBox 7">
            <a:extLst>
              <a:ext uri="{FF2B5EF4-FFF2-40B4-BE49-F238E27FC236}">
                <a16:creationId xmlns:a16="http://schemas.microsoft.com/office/drawing/2014/main" id="{2B07A7B9-52B8-4C14-961F-6C560D2D815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20076" y="1380744"/>
            <a:ext cx="6766560" cy="4983480"/>
          </a:xfrm>
          <a:prstGeom prst="rect">
            <a:avLst/>
          </a:prstGeom>
        </p:spPr>
        <p:txBody>
          <a:bodyPr>
            <a:normAutofit/>
          </a:bodyPr>
          <a:lstStyle/>
          <a:p>
            <a:r>
              <a:rPr lang="en-GB" sz="1400" b="1" dirty="0"/>
              <a:t>⚠ Important to Acknowledge</a:t>
            </a:r>
            <a:br>
              <a:rPr lang="en-GB" sz="1400" b="1" dirty="0"/>
            </a:br>
            <a:endParaRPr lang="en-GB" sz="1400" b="1" dirty="0"/>
          </a:p>
          <a:p>
            <a:r>
              <a:rPr lang="en-GB" sz="1400" dirty="0"/>
              <a:t>- Dataset focuses only on </a:t>
            </a:r>
            <a:r>
              <a:rPr lang="en-GB" sz="1400" b="1" dirty="0"/>
              <a:t>top-earning games</a:t>
            </a:r>
            <a:r>
              <a:rPr lang="en-GB" sz="1400" dirty="0"/>
              <a:t>, not the full market</a:t>
            </a:r>
          </a:p>
          <a:p>
            <a:br>
              <a:rPr lang="en-GB" sz="1400" dirty="0"/>
            </a:br>
            <a:r>
              <a:rPr lang="en-GB" sz="1400" dirty="0"/>
              <a:t>- Revenue data may contain approximations</a:t>
            </a:r>
          </a:p>
          <a:p>
            <a:br>
              <a:rPr lang="en-GB" sz="1400" dirty="0"/>
            </a:br>
            <a:r>
              <a:rPr lang="en-GB" sz="1400" dirty="0"/>
              <a:t>- Limited granularity (no monthly/yearly breakdown)</a:t>
            </a:r>
          </a:p>
          <a:p>
            <a:br>
              <a:rPr lang="en-GB" sz="1400" dirty="0"/>
            </a:br>
            <a:r>
              <a:rPr lang="en-GB" sz="1400" dirty="0"/>
              <a:t>- Some genres overlap</a:t>
            </a:r>
          </a:p>
          <a:p>
            <a:br>
              <a:rPr lang="en-GB" sz="1400" dirty="0"/>
            </a:br>
            <a:r>
              <a:rPr lang="en-GB" sz="1400" dirty="0"/>
              <a:t>- Platform / region-specific effects not fully captured</a:t>
            </a:r>
          </a:p>
        </p:txBody>
      </p:sp>
      <p:sp>
        <p:nvSpPr>
          <p:cNvPr id="4" name="Date Placeholder 3">
            <a:extLst>
              <a:ext uri="{FF2B5EF4-FFF2-40B4-BE49-F238E27FC236}">
                <a16:creationId xmlns:a16="http://schemas.microsoft.com/office/drawing/2014/main" id="{EF14E075-9C16-94AB-37C6-42EEA0B1672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D9350DAE-46AD-3996-F127-DC50492F7AD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6FA25677-B1C0-4025-15F3-52DE06C0A5F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175523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374C-733F-3D66-503B-F5EA7FE18B98}"/>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cap="all" baseline="0" dirty="0">
                <a:latin typeface="+mj-lt"/>
                <a:ea typeface="+mj-ea"/>
                <a:cs typeface="+mj-cs"/>
              </a:rPr>
              <a:t>NEXT STEPS: </a:t>
            </a:r>
          </a:p>
        </p:txBody>
      </p:sp>
      <p:pic>
        <p:nvPicPr>
          <p:cNvPr id="7" name="Content Placeholder 6" descr="3D social media icon not vector">
            <a:extLst>
              <a:ext uri="{FF2B5EF4-FFF2-40B4-BE49-F238E27FC236}">
                <a16:creationId xmlns:a16="http://schemas.microsoft.com/office/drawing/2014/main" id="{E51DD176-B3C2-4739-80DE-C8AA304E3D1B}"/>
              </a:ext>
            </a:extLst>
          </p:cNvPr>
          <p:cNvPicPr>
            <a:picLocks noGrp="1" noChangeAspect="1"/>
          </p:cNvPicPr>
          <p:nvPr>
            <p:ph type="pic" sz="quarter" idx="15"/>
          </p:nvPr>
        </p:nvPicPr>
        <p:blipFill>
          <a:blip r:embed="rId3"/>
          <a:srcRect l="42503" r="3944"/>
          <a:stretch>
            <a:fillRect/>
          </a:stretch>
        </p:blipFill>
        <p:spPr>
          <a:xfrm>
            <a:off x="20" y="2293496"/>
            <a:ext cx="5285212" cy="4564504"/>
          </a:xfrm>
          <a:prstGeom prst="rect">
            <a:avLst/>
          </a:prstGeom>
          <a:noFill/>
        </p:spPr>
      </p:pic>
      <p:sp>
        <p:nvSpPr>
          <p:cNvPr id="8" name="TextBox 7">
            <a:extLst>
              <a:ext uri="{FF2B5EF4-FFF2-40B4-BE49-F238E27FC236}">
                <a16:creationId xmlns:a16="http://schemas.microsoft.com/office/drawing/2014/main" id="{8BD1EB1B-66CC-4F2E-A361-D3707091002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r>
              <a:rPr lang="en-GB" sz="1400" b="1" dirty="0"/>
              <a:t>🔮 Future Improvements</a:t>
            </a:r>
          </a:p>
          <a:p>
            <a:br>
              <a:rPr lang="en-GB" sz="1400" dirty="0"/>
            </a:br>
            <a:r>
              <a:rPr lang="en-GB" sz="1400" dirty="0"/>
              <a:t>- Add full-market dataset to compare average vs top-earning games</a:t>
            </a:r>
          </a:p>
          <a:p>
            <a:br>
              <a:rPr lang="en-GB" sz="1400" dirty="0"/>
            </a:br>
            <a:r>
              <a:rPr lang="en-GB" sz="1400" dirty="0"/>
              <a:t>- Cluster analysis on genre &amp; gameplay structure</a:t>
            </a:r>
          </a:p>
          <a:p>
            <a:br>
              <a:rPr lang="en-GB" sz="1400" dirty="0"/>
            </a:br>
            <a:r>
              <a:rPr lang="en-GB" sz="1400" dirty="0"/>
              <a:t>- Predictive modelling (e.g., estimate revenue drivers)</a:t>
            </a:r>
          </a:p>
          <a:p>
            <a:br>
              <a:rPr lang="en-GB" sz="1400" dirty="0"/>
            </a:br>
            <a:r>
              <a:rPr lang="en-GB" sz="1400" dirty="0"/>
              <a:t>- Expand dataset with user-ratings and retention metrics</a:t>
            </a:r>
          </a:p>
          <a:p>
            <a:br>
              <a:rPr lang="en-GB" sz="1400" dirty="0"/>
            </a:br>
            <a:r>
              <a:rPr lang="en-GB" sz="1400" dirty="0"/>
              <a:t>- Build an interactive dashboard with </a:t>
            </a:r>
            <a:r>
              <a:rPr lang="en-GB" sz="1400" dirty="0" err="1"/>
              <a:t>Plotly</a:t>
            </a:r>
            <a:r>
              <a:rPr lang="en-GB" sz="1400" dirty="0"/>
              <a:t> or </a:t>
            </a:r>
            <a:r>
              <a:rPr lang="en-GB" sz="1400" dirty="0" err="1"/>
              <a:t>PowerBI</a:t>
            </a:r>
            <a:endParaRPr lang="en-GB" sz="1400" dirty="0"/>
          </a:p>
        </p:txBody>
      </p:sp>
      <p:sp>
        <p:nvSpPr>
          <p:cNvPr id="4" name="Date Placeholder 3">
            <a:extLst>
              <a:ext uri="{FF2B5EF4-FFF2-40B4-BE49-F238E27FC236}">
                <a16:creationId xmlns:a16="http://schemas.microsoft.com/office/drawing/2014/main" id="{7D0EBD07-4742-53E7-DEDA-374A77554428}"/>
              </a:ext>
            </a:extLst>
          </p:cNvPr>
          <p:cNvSpPr>
            <a:spLocks noGrp="1"/>
          </p:cNvSpPr>
          <p:nvPr>
            <p:ph type="dt" sz="half" idx="10"/>
          </p:nvPr>
        </p:nvSpPr>
        <p:spPr>
          <a:xfrm>
            <a:off x="6096000" y="6492240"/>
            <a:ext cx="2651760" cy="338328"/>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68B0EB5B-A7AE-E0DA-EF68-197E28F10D18}"/>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475D0DB1-72C3-B714-9AA5-32130220909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347849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FC33-453F-8F57-6F2C-79C38D1001FA}"/>
              </a:ext>
            </a:extLst>
          </p:cNvPr>
          <p:cNvSpPr>
            <a:spLocks noGrp="1"/>
          </p:cNvSpPr>
          <p:nvPr>
            <p:ph type="title"/>
          </p:nvPr>
        </p:nvSpPr>
        <p:spPr>
          <a:xfrm>
            <a:off x="429768" y="603504"/>
            <a:ext cx="2275332" cy="425196"/>
          </a:xfrm>
        </p:spPr>
        <p:txBody>
          <a:bodyPr vert="horz" lIns="91440" tIns="45720" rIns="91440" bIns="45720" rtlCol="0" anchor="b">
            <a:normAutofit/>
          </a:bodyPr>
          <a:lstStyle/>
          <a:p>
            <a:r>
              <a:rPr lang="en-US" sz="2200" b="0" kern="1200" cap="all" baseline="0" dirty="0">
                <a:latin typeface="+mj-lt"/>
                <a:ea typeface="+mj-ea"/>
                <a:cs typeface="+mj-cs"/>
              </a:rPr>
              <a:t>CONCLUSION:</a:t>
            </a:r>
          </a:p>
        </p:txBody>
      </p:sp>
      <p:sp>
        <p:nvSpPr>
          <p:cNvPr id="8" name="TextBox 7">
            <a:extLst>
              <a:ext uri="{FF2B5EF4-FFF2-40B4-BE49-F238E27FC236}">
                <a16:creationId xmlns:a16="http://schemas.microsoft.com/office/drawing/2014/main" id="{7927ED93-B881-4B93-AA08-1D9FDCAA108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1079500"/>
            <a:ext cx="4480560" cy="5239004"/>
          </a:xfrm>
          <a:prstGeom prst="rect">
            <a:avLst/>
          </a:prstGeom>
        </p:spPr>
        <p:txBody>
          <a:bodyPr>
            <a:normAutofit/>
          </a:bodyPr>
          <a:lstStyle/>
          <a:p>
            <a:r>
              <a:rPr lang="en-GB" sz="1400" b="1" dirty="0"/>
              <a:t>🧠 Final Summary</a:t>
            </a:r>
          </a:p>
          <a:p>
            <a:br>
              <a:rPr lang="en-GB" sz="1400" dirty="0"/>
            </a:br>
            <a:r>
              <a:rPr lang="en-GB" sz="1400" dirty="0"/>
              <a:t>This project demonstrates how data can reveal the invisible mechanics of economic success in mobile gaming. By analysing revenue, publishers, genres, and release timing, we identify what separates short-lived titles from multi-billion-dollar phenomena.</a:t>
            </a:r>
          </a:p>
          <a:p>
            <a:br>
              <a:rPr lang="en-GB" sz="1400" b="1" dirty="0"/>
            </a:br>
            <a:r>
              <a:rPr lang="en-GB" sz="1400" b="1" dirty="0"/>
              <a:t>Mobile gaming is not random — it follows clear economic patterns.</a:t>
            </a:r>
            <a:br>
              <a:rPr lang="en-GB" sz="1400" b="1" dirty="0"/>
            </a:br>
            <a:br>
              <a:rPr lang="en-GB" sz="1400" b="1" dirty="0"/>
            </a:br>
            <a:r>
              <a:rPr lang="en-GB" sz="1400" b="1" dirty="0"/>
              <a:t>This notebook uncovers them.</a:t>
            </a:r>
            <a:endParaRPr lang="en-GB" sz="1400" dirty="0"/>
          </a:p>
        </p:txBody>
      </p:sp>
      <p:pic>
        <p:nvPicPr>
          <p:cNvPr id="7" name="Content Placeholder 6" descr="Painters paint the joystick / gamepad icon (User Interface UI UX / Web Design concept)">
            <a:extLst>
              <a:ext uri="{FF2B5EF4-FFF2-40B4-BE49-F238E27FC236}">
                <a16:creationId xmlns:a16="http://schemas.microsoft.com/office/drawing/2014/main" id="{69EB6204-25D9-46EA-83AA-A3F286945ED0}"/>
              </a:ext>
            </a:extLst>
          </p:cNvPr>
          <p:cNvPicPr>
            <a:picLocks noGrp="1" noChangeAspect="1"/>
          </p:cNvPicPr>
          <p:nvPr>
            <p:ph type="pic" sz="quarter" idx="15"/>
          </p:nvPr>
        </p:nvPicPr>
        <p:blipFill>
          <a:blip r:embed="rId3"/>
          <a:srcRect l="15470" r="17456"/>
          <a:stretch>
            <a:fillRect/>
          </a:stretch>
        </p:blipFill>
        <p:spPr>
          <a:xfrm>
            <a:off x="5737594" y="10"/>
            <a:ext cx="6454406" cy="6399142"/>
          </a:xfrm>
          <a:prstGeom prst="rect">
            <a:avLst/>
          </a:prstGeom>
          <a:noFill/>
        </p:spPr>
      </p:pic>
      <p:sp>
        <p:nvSpPr>
          <p:cNvPr id="4" name="Date Placeholder 3">
            <a:extLst>
              <a:ext uri="{FF2B5EF4-FFF2-40B4-BE49-F238E27FC236}">
                <a16:creationId xmlns:a16="http://schemas.microsoft.com/office/drawing/2014/main" id="{8AA1BD03-3A57-0778-F814-25C8265EFC2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2AE436A6-4AD0-D3CA-7506-CCDB9A327B5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effectLst/>
              <a:latin typeface="+mn-lt"/>
              <a:ea typeface="+mn-ea"/>
              <a:cs typeface="+mn-cs"/>
            </a:endParaRPr>
          </a:p>
        </p:txBody>
      </p:sp>
      <p:sp>
        <p:nvSpPr>
          <p:cNvPr id="6" name="Slide Number Placeholder 5">
            <a:extLst>
              <a:ext uri="{FF2B5EF4-FFF2-40B4-BE49-F238E27FC236}">
                <a16:creationId xmlns:a16="http://schemas.microsoft.com/office/drawing/2014/main" id="{6E7F611F-30DF-0408-93E7-8C2C209B865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290433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7FBF-7631-B199-6AC2-5C139AAB6F81}"/>
              </a:ext>
            </a:extLst>
          </p:cNvPr>
          <p:cNvSpPr>
            <a:spLocks noGrp="1"/>
          </p:cNvSpPr>
          <p:nvPr>
            <p:ph type="title"/>
          </p:nvPr>
        </p:nvSpPr>
        <p:spPr>
          <a:xfrm>
            <a:off x="429768" y="320040"/>
            <a:ext cx="6663182" cy="934404"/>
          </a:xfrm>
        </p:spPr>
        <p:txBody>
          <a:bodyPr vert="horz" lIns="91440" tIns="45720" rIns="91440" bIns="45720" rtlCol="0" anchor="b">
            <a:noAutofit/>
          </a:bodyPr>
          <a:lstStyle/>
          <a:p>
            <a:r>
              <a:rPr lang="en-US" sz="4400" b="0" kern="1200" cap="all" baseline="0" dirty="0">
                <a:latin typeface="+mj-lt"/>
                <a:ea typeface="+mj-ea"/>
                <a:cs typeface="+mj-cs"/>
              </a:rPr>
              <a:t>THANK YOU!</a:t>
            </a:r>
          </a:p>
        </p:txBody>
      </p:sp>
      <p:sp>
        <p:nvSpPr>
          <p:cNvPr id="8" name="TextBox 7">
            <a:extLst>
              <a:ext uri="{FF2B5EF4-FFF2-40B4-BE49-F238E27FC236}">
                <a16:creationId xmlns:a16="http://schemas.microsoft.com/office/drawing/2014/main" id="{DA011448-613D-459E-B539-6AF7F6FAFE0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7133082" cy="4664456"/>
          </a:xfrm>
          <a:prstGeom prst="rect">
            <a:avLst/>
          </a:prstGeom>
        </p:spPr>
        <p:txBody>
          <a:bodyPr>
            <a:normAutofit/>
          </a:bodyPr>
          <a:lstStyle/>
          <a:p>
            <a:br>
              <a:rPr lang="en-GB" sz="1400" b="1" dirty="0"/>
            </a:br>
            <a:br>
              <a:rPr lang="en-GB" sz="1400" b="1" dirty="0"/>
            </a:br>
            <a:br>
              <a:rPr lang="en-GB" sz="1400" b="1" dirty="0"/>
            </a:br>
            <a:br>
              <a:rPr lang="en-GB" sz="1400" b="1" dirty="0"/>
            </a:br>
            <a:br>
              <a:rPr lang="en-GB" sz="1400" b="1" dirty="0"/>
            </a:br>
            <a:br>
              <a:rPr lang="en-GB" sz="1400" b="1" dirty="0"/>
            </a:br>
            <a:br>
              <a:rPr lang="en-GB" sz="2400" b="1" dirty="0"/>
            </a:br>
            <a:r>
              <a:rPr lang="en-GB" sz="2400" b="1" dirty="0"/>
              <a:t>🙏 Thank you for reviewing my project.</a:t>
            </a:r>
            <a:br>
              <a:rPr lang="en-GB" sz="2400" b="1" dirty="0"/>
            </a:br>
            <a:endParaRPr lang="en-GB" sz="2400" b="1" dirty="0"/>
          </a:p>
          <a:p>
            <a:r>
              <a:rPr lang="en-GB" sz="2400" dirty="0"/>
              <a:t>If you have any questions, I would be happy to explain any part of the analysis.</a:t>
            </a:r>
          </a:p>
        </p:txBody>
      </p:sp>
      <p:pic>
        <p:nvPicPr>
          <p:cNvPr id="7" name="Content Placeholder 6" descr="Digital work of Dummy names around social avatar with smart phone">
            <a:extLst>
              <a:ext uri="{FF2B5EF4-FFF2-40B4-BE49-F238E27FC236}">
                <a16:creationId xmlns:a16="http://schemas.microsoft.com/office/drawing/2014/main" id="{7C0A03D9-B003-4684-91BE-9F93E47A3031}"/>
              </a:ext>
            </a:extLst>
          </p:cNvPr>
          <p:cNvPicPr>
            <a:picLocks noGrp="1" noChangeAspect="1"/>
          </p:cNvPicPr>
          <p:nvPr>
            <p:ph type="pic" sz="quarter" idx="15"/>
          </p:nvPr>
        </p:nvPicPr>
        <p:blipFill>
          <a:blip r:embed="rId3"/>
          <a:srcRect l="27188" r="29573" b="1"/>
          <a:stretch>
            <a:fillRect/>
          </a:stretch>
        </p:blipFill>
        <p:spPr>
          <a:xfrm>
            <a:off x="8046768" y="10"/>
            <a:ext cx="4145232" cy="6399142"/>
          </a:xfrm>
          <a:prstGeom prst="rect">
            <a:avLst/>
          </a:prstGeom>
          <a:noFill/>
        </p:spPr>
      </p:pic>
      <p:sp>
        <p:nvSpPr>
          <p:cNvPr id="4" name="Date Placeholder 3">
            <a:extLst>
              <a:ext uri="{FF2B5EF4-FFF2-40B4-BE49-F238E27FC236}">
                <a16:creationId xmlns:a16="http://schemas.microsoft.com/office/drawing/2014/main" id="{E22B0ECE-EC42-60BA-507A-00442204E73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C78B0530-D447-34B9-130F-E0ABA029EE16}"/>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effectLst/>
              <a:latin typeface="+mn-lt"/>
              <a:ea typeface="+mn-ea"/>
              <a:cs typeface="+mn-cs"/>
            </a:endParaRPr>
          </a:p>
        </p:txBody>
      </p:sp>
      <p:sp>
        <p:nvSpPr>
          <p:cNvPr id="6" name="Slide Number Placeholder 5">
            <a:extLst>
              <a:ext uri="{FF2B5EF4-FFF2-40B4-BE49-F238E27FC236}">
                <a16:creationId xmlns:a16="http://schemas.microsoft.com/office/drawing/2014/main" id="{EDE518D3-4BAB-514A-4F4D-6FA552B5D0E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14</a:t>
            </a:fld>
            <a:endParaRPr lang="en-US"/>
          </a:p>
        </p:txBody>
      </p:sp>
    </p:spTree>
    <p:extLst>
      <p:ext uri="{BB962C8B-B14F-4D97-AF65-F5344CB8AC3E}">
        <p14:creationId xmlns:p14="http://schemas.microsoft.com/office/powerpoint/2010/main" val="837356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6CBB-B83B-601D-1486-12C48F264A87}"/>
              </a:ext>
            </a:extLst>
          </p:cNvPr>
          <p:cNvSpPr>
            <a:spLocks noGrp="1"/>
          </p:cNvSpPr>
          <p:nvPr>
            <p:ph type="title"/>
          </p:nvPr>
        </p:nvSpPr>
        <p:spPr>
          <a:xfrm>
            <a:off x="429768" y="411480"/>
            <a:ext cx="11045952" cy="1828800"/>
          </a:xfrm>
        </p:spPr>
        <p:txBody>
          <a:bodyPr anchor="t">
            <a:normAutofit/>
          </a:bodyPr>
          <a:lstStyle/>
          <a:p>
            <a:r>
              <a:rPr lang="en-GB" sz="6200" dirty="0"/>
              <a:t>Project Overview:</a:t>
            </a:r>
          </a:p>
        </p:txBody>
      </p:sp>
      <p:sp>
        <p:nvSpPr>
          <p:cNvPr id="3" name="Content Placeholder 2">
            <a:extLst>
              <a:ext uri="{FF2B5EF4-FFF2-40B4-BE49-F238E27FC236}">
                <a16:creationId xmlns:a16="http://schemas.microsoft.com/office/drawing/2014/main" id="{D61F9763-4906-0DE5-9521-AD1C78EBD7C1}"/>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558800" y="1524000"/>
            <a:ext cx="10916920" cy="3695700"/>
          </a:xfrm>
        </p:spPr>
        <p:txBody>
          <a:bodyPr>
            <a:normAutofit/>
          </a:bodyPr>
          <a:lstStyle/>
          <a:p>
            <a:pPr marL="0" indent="0">
              <a:buNone/>
            </a:pPr>
            <a:r>
              <a:rPr lang="en-GB" b="1" dirty="0"/>
              <a:t>What This Project Explores</a:t>
            </a:r>
          </a:p>
          <a:p>
            <a:r>
              <a:rPr lang="en-GB" dirty="0"/>
              <a:t>The mobile gaming industry generates more revenue than film and music combined — but only a handful of titles reach global dominance.</a:t>
            </a:r>
          </a:p>
          <a:p>
            <a:r>
              <a:rPr lang="en-GB" dirty="0"/>
              <a:t>This project investigates:</a:t>
            </a:r>
          </a:p>
          <a:p>
            <a:r>
              <a:rPr lang="en-GB" dirty="0"/>
              <a:t>What makes certain mobile games achieve extreme financial success</a:t>
            </a:r>
          </a:p>
          <a:p>
            <a:r>
              <a:rPr lang="en-GB" dirty="0"/>
              <a:t>Which genres and publishers dominate global markets</a:t>
            </a:r>
          </a:p>
          <a:p>
            <a:r>
              <a:rPr lang="en-GB" dirty="0"/>
              <a:t>What patterns separate average performers from multi-billion-dollar franchises</a:t>
            </a:r>
          </a:p>
          <a:p>
            <a:r>
              <a:rPr lang="en-GB" dirty="0"/>
              <a:t>How release timing, publisher influence, and genre economics shape outcomes</a:t>
            </a:r>
          </a:p>
        </p:txBody>
      </p:sp>
      <p:sp>
        <p:nvSpPr>
          <p:cNvPr id="4" name="Date Placeholder 3">
            <a:extLst>
              <a:ext uri="{FF2B5EF4-FFF2-40B4-BE49-F238E27FC236}">
                <a16:creationId xmlns:a16="http://schemas.microsoft.com/office/drawing/2014/main" id="{C86A7BDC-688D-7C80-295B-1DB719A45A0E}"/>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734C98E0-7D25-7E6D-7C3B-47FB9063E87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F3127197-1D04-823B-E1B9-780F24950BB7}"/>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2809934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CB65-40B7-90D9-F138-EF09A2FAA408}"/>
              </a:ext>
            </a:extLst>
          </p:cNvPr>
          <p:cNvSpPr>
            <a:spLocks noGrp="1"/>
          </p:cNvSpPr>
          <p:nvPr>
            <p:ph type="title"/>
          </p:nvPr>
        </p:nvSpPr>
        <p:spPr>
          <a:xfrm>
            <a:off x="431172" y="553617"/>
            <a:ext cx="11068678" cy="894184"/>
          </a:xfrm>
        </p:spPr>
        <p:txBody>
          <a:bodyPr anchor="t">
            <a:normAutofit fontScale="90000"/>
          </a:bodyPr>
          <a:lstStyle/>
          <a:p>
            <a:r>
              <a:rPr lang="en-GB" dirty="0"/>
              <a:t>RESEARCH OBJECTIVES:</a:t>
            </a:r>
          </a:p>
        </p:txBody>
      </p:sp>
      <p:sp>
        <p:nvSpPr>
          <p:cNvPr id="11" name="Text Placeholder 2">
            <a:extLst>
              <a:ext uri="{FF2B5EF4-FFF2-40B4-BE49-F238E27FC236}">
                <a16:creationId xmlns:a16="http://schemas.microsoft.com/office/drawing/2014/main" id="{AA9179CC-6723-EDA7-EDCA-EE1CC0C39C75}"/>
              </a:ext>
            </a:extLst>
          </p:cNvPr>
          <p:cNvSpPr>
            <a:spLocks noGrp="1"/>
          </p:cNvSpPr>
          <p:nvPr>
            <p:ph type="body" idx="1"/>
          </p:nvPr>
        </p:nvSpPr>
        <p:spPr>
          <a:xfrm>
            <a:off x="494672" y="1396999"/>
            <a:ext cx="11153759" cy="4907383"/>
          </a:xfrm>
        </p:spPr>
        <p:txBody>
          <a:bodyPr/>
          <a:lstStyle/>
          <a:p>
            <a:r>
              <a:rPr lang="en-GB" b="1" dirty="0"/>
              <a:t>Primary Question</a:t>
            </a:r>
          </a:p>
          <a:p>
            <a:r>
              <a:rPr lang="en-GB" b="1" dirty="0"/>
              <a:t>What economic, structural, and publishing factors define the top-earning mobile games of all time?</a:t>
            </a:r>
            <a:endParaRPr lang="en-GB" dirty="0"/>
          </a:p>
          <a:p>
            <a:r>
              <a:rPr lang="en-GB" b="1" dirty="0"/>
              <a:t>🔍 Sub-objectives</a:t>
            </a:r>
          </a:p>
          <a:p>
            <a:r>
              <a:rPr lang="en-GB" dirty="0"/>
              <a:t>Analyse revenue patterns</a:t>
            </a:r>
          </a:p>
          <a:p>
            <a:r>
              <a:rPr lang="en-GB" dirty="0"/>
              <a:t>Compare performance across genres</a:t>
            </a:r>
          </a:p>
          <a:p>
            <a:r>
              <a:rPr lang="en-GB" dirty="0"/>
              <a:t>Identify top publishers</a:t>
            </a:r>
          </a:p>
          <a:p>
            <a:r>
              <a:rPr lang="en-GB" dirty="0"/>
              <a:t>Understand lifespan and release-year trends</a:t>
            </a:r>
          </a:p>
          <a:p>
            <a:r>
              <a:rPr lang="en-GB" dirty="0"/>
              <a:t>Evaluate what makes “mega-hit” games financially resilient</a:t>
            </a:r>
          </a:p>
          <a:p>
            <a:endParaRPr lang="en-US" dirty="0"/>
          </a:p>
        </p:txBody>
      </p:sp>
      <p:sp>
        <p:nvSpPr>
          <p:cNvPr id="4" name="Date Placeholder 3">
            <a:extLst>
              <a:ext uri="{FF2B5EF4-FFF2-40B4-BE49-F238E27FC236}">
                <a16:creationId xmlns:a16="http://schemas.microsoft.com/office/drawing/2014/main" id="{FE677850-A45D-F609-5CA4-4F43D68D6888}"/>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D58FC7BD-BEE8-4496-3FD4-BA5D3AB84E1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21CD2148-D4FA-12DA-A038-0495294F7B3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2227249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43F0-43C8-E3CF-5795-07A61F411DB5}"/>
              </a:ext>
            </a:extLst>
          </p:cNvPr>
          <p:cNvSpPr>
            <a:spLocks noGrp="1"/>
          </p:cNvSpPr>
          <p:nvPr>
            <p:ph type="title"/>
          </p:nvPr>
        </p:nvSpPr>
        <p:spPr>
          <a:xfrm>
            <a:off x="8282652" y="202692"/>
            <a:ext cx="3273552" cy="953008"/>
          </a:xfrm>
        </p:spPr>
        <p:txBody>
          <a:bodyPr vert="horz" lIns="91440" tIns="45720" rIns="91440" bIns="45720" rtlCol="0" anchor="b">
            <a:normAutofit/>
          </a:bodyPr>
          <a:lstStyle/>
          <a:p>
            <a:r>
              <a:rPr lang="en-US" sz="3000" b="0" kern="1200" cap="all" baseline="0" dirty="0">
                <a:latin typeface="+mj-lt"/>
                <a:ea typeface="+mj-ea"/>
                <a:cs typeface="+mj-cs"/>
              </a:rPr>
              <a:t>DATASET SUMMARY:</a:t>
            </a:r>
          </a:p>
        </p:txBody>
      </p:sp>
      <p:pic>
        <p:nvPicPr>
          <p:cNvPr id="7" name="Content Placeholder 6" descr="The near future where humans, AI robots and cyborgs work together.">
            <a:extLst>
              <a:ext uri="{FF2B5EF4-FFF2-40B4-BE49-F238E27FC236}">
                <a16:creationId xmlns:a16="http://schemas.microsoft.com/office/drawing/2014/main" id="{1604863E-832B-48D2-88BB-7BBF4A804926}"/>
              </a:ext>
            </a:extLst>
          </p:cNvPr>
          <p:cNvPicPr>
            <a:picLocks noGrp="1" noChangeAspect="1"/>
          </p:cNvPicPr>
          <p:nvPr>
            <p:ph type="pic" sz="quarter" idx="15"/>
          </p:nvPr>
        </p:nvPicPr>
        <p:blipFill>
          <a:blip r:embed="rId3"/>
          <a:srcRect l="5194" r="14130"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28336685-3F47-4603-AFA2-6AA0CBD181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1200150"/>
            <a:ext cx="3273552" cy="4853178"/>
          </a:xfrm>
          <a:prstGeom prst="rect">
            <a:avLst/>
          </a:prstGeom>
        </p:spPr>
        <p:txBody>
          <a:bodyPr>
            <a:normAutofit fontScale="92500" lnSpcReduction="10000"/>
          </a:bodyPr>
          <a:lstStyle/>
          <a:p>
            <a:r>
              <a:rPr lang="en-GB" b="1" dirty="0"/>
              <a:t>📊 Dataset: </a:t>
            </a:r>
            <a:r>
              <a:rPr lang="en-GB" dirty="0"/>
              <a:t>Highest Grossing Mobile Games (Kaggle)</a:t>
            </a:r>
          </a:p>
          <a:p>
            <a:r>
              <a:rPr lang="en-GB" b="1" dirty="0"/>
              <a:t>Rows :</a:t>
            </a:r>
            <a:r>
              <a:rPr lang="en-GB" dirty="0"/>
              <a:t> 100</a:t>
            </a:r>
          </a:p>
          <a:p>
            <a:r>
              <a:rPr lang="en-GB" b="1" dirty="0"/>
              <a:t>Columns :</a:t>
            </a:r>
            <a:r>
              <a:rPr lang="en-GB" dirty="0"/>
              <a:t> 12</a:t>
            </a:r>
          </a:p>
          <a:p>
            <a:r>
              <a:rPr lang="en-GB" b="1" dirty="0"/>
              <a:t>Primary Fields :</a:t>
            </a:r>
            <a:br>
              <a:rPr lang="en-GB" dirty="0"/>
            </a:br>
            <a:br>
              <a:rPr lang="en-GB" dirty="0"/>
            </a:br>
            <a:r>
              <a:rPr lang="en-GB" dirty="0"/>
              <a:t>- Game Name</a:t>
            </a:r>
            <a:br>
              <a:rPr lang="en-GB" dirty="0"/>
            </a:br>
            <a:r>
              <a:rPr lang="en-GB" dirty="0"/>
              <a:t>- Publisher</a:t>
            </a:r>
            <a:br>
              <a:rPr lang="en-GB" dirty="0"/>
            </a:br>
            <a:r>
              <a:rPr lang="en-GB" dirty="0"/>
              <a:t>- Release Year</a:t>
            </a:r>
            <a:br>
              <a:rPr lang="en-GB" dirty="0"/>
            </a:br>
            <a:r>
              <a:rPr lang="en-GB" dirty="0"/>
              <a:t>- Lifetime Revenue</a:t>
            </a:r>
            <a:br>
              <a:rPr lang="en-GB" dirty="0"/>
            </a:br>
            <a:r>
              <a:rPr lang="en-GB" dirty="0"/>
              <a:t>- Genre</a:t>
            </a:r>
            <a:br>
              <a:rPr lang="en-GB" dirty="0"/>
            </a:br>
            <a:r>
              <a:rPr lang="en-GB" dirty="0"/>
              <a:t>- Platform Availability</a:t>
            </a:r>
          </a:p>
          <a:p>
            <a:br>
              <a:rPr lang="en-GB" b="1" dirty="0"/>
            </a:br>
            <a:r>
              <a:rPr lang="en-GB" b="1" dirty="0"/>
              <a:t>📥 Data Source:</a:t>
            </a:r>
          </a:p>
          <a:p>
            <a:r>
              <a:rPr lang="en-GB" dirty="0"/>
              <a:t>Kaggle Public Dataset</a:t>
            </a:r>
            <a:br>
              <a:rPr lang="en-GB" dirty="0"/>
            </a:br>
            <a:br>
              <a:rPr lang="en-GB" dirty="0"/>
            </a:br>
            <a:r>
              <a:rPr lang="en-GB" i="1" dirty="0">
                <a:hlinkClick r:id="rId4"/>
              </a:rPr>
              <a:t>(https://github.com/acepag/AP---Code-Institute---Individual-Project-2025-/blob/main/README.md)</a:t>
            </a:r>
            <a:endParaRPr lang="en-GB" dirty="0"/>
          </a:p>
        </p:txBody>
      </p:sp>
      <p:sp>
        <p:nvSpPr>
          <p:cNvPr id="4" name="Date Placeholder 3">
            <a:extLst>
              <a:ext uri="{FF2B5EF4-FFF2-40B4-BE49-F238E27FC236}">
                <a16:creationId xmlns:a16="http://schemas.microsoft.com/office/drawing/2014/main" id="{AFC8A749-2B36-D1DE-E505-12D423F9FCF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FDBCED8D-FE45-826D-1DAE-22A7F8C2B7E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9B1F347E-B005-4A4F-3461-2A9628E6A35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163945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80A9-17C4-3180-A4D7-2717EE2777C8}"/>
              </a:ext>
            </a:extLst>
          </p:cNvPr>
          <p:cNvSpPr>
            <a:spLocks noGrp="1"/>
          </p:cNvSpPr>
          <p:nvPr>
            <p:ph type="title"/>
          </p:nvPr>
        </p:nvSpPr>
        <p:spPr>
          <a:xfrm>
            <a:off x="8246863" y="285750"/>
            <a:ext cx="3401568" cy="841502"/>
          </a:xfrm>
        </p:spPr>
        <p:txBody>
          <a:bodyPr vert="horz" lIns="91440" tIns="45720" rIns="91440" bIns="45720" rtlCol="0" anchor="b">
            <a:normAutofit/>
          </a:bodyPr>
          <a:lstStyle/>
          <a:p>
            <a:r>
              <a:rPr lang="en-US" sz="2500" b="0" kern="1200" cap="all" baseline="0" dirty="0">
                <a:latin typeface="+mj-lt"/>
                <a:ea typeface="+mj-ea"/>
                <a:cs typeface="+mj-cs"/>
              </a:rPr>
              <a:t>DATA CLEANING &amp; PREPARATION:</a:t>
            </a:r>
          </a:p>
        </p:txBody>
      </p:sp>
      <p:pic>
        <p:nvPicPr>
          <p:cNvPr id="7" name="Content Placeholder 6" descr="Mobile device with apps">
            <a:extLst>
              <a:ext uri="{FF2B5EF4-FFF2-40B4-BE49-F238E27FC236}">
                <a16:creationId xmlns:a16="http://schemas.microsoft.com/office/drawing/2014/main" id="{86A148E6-B8FE-4A0D-A3A5-F92ACB7006F8}"/>
              </a:ext>
            </a:extLst>
          </p:cNvPr>
          <p:cNvPicPr>
            <a:picLocks noGrp="1" noChangeAspect="1"/>
          </p:cNvPicPr>
          <p:nvPr>
            <p:ph type="pic" sz="quarter" idx="15"/>
          </p:nvPr>
        </p:nvPicPr>
        <p:blipFill>
          <a:blip r:embed="rId3"/>
          <a:srcRect l="16125" r="15890"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D2596538-C191-4032-A8AD-E92B7BB4E1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1127252"/>
            <a:ext cx="3401568" cy="5191252"/>
          </a:xfrm>
          <a:prstGeom prst="rect">
            <a:avLst/>
          </a:prstGeom>
        </p:spPr>
        <p:txBody>
          <a:bodyPr>
            <a:normAutofit/>
          </a:bodyPr>
          <a:lstStyle/>
          <a:p>
            <a:r>
              <a:rPr lang="en-GB" sz="1400" b="1" dirty="0"/>
              <a:t>🧹 ETL Steps Completed</a:t>
            </a:r>
          </a:p>
          <a:p>
            <a:br>
              <a:rPr lang="en-GB" sz="1400" dirty="0"/>
            </a:br>
            <a:r>
              <a:rPr lang="en-GB" sz="1400" dirty="0"/>
              <a:t>- Removed duplicate rows</a:t>
            </a:r>
          </a:p>
          <a:p>
            <a:r>
              <a:rPr lang="en-GB" sz="1400" dirty="0"/>
              <a:t>- Checked for missing values</a:t>
            </a:r>
          </a:p>
          <a:p>
            <a:r>
              <a:rPr lang="en-GB" sz="1400" dirty="0"/>
              <a:t>- Standardised column names</a:t>
            </a:r>
          </a:p>
          <a:p>
            <a:r>
              <a:rPr lang="en-GB" sz="1400" dirty="0"/>
              <a:t>- Converted revenue to numerical format</a:t>
            </a:r>
          </a:p>
          <a:p>
            <a:r>
              <a:rPr lang="en-GB" sz="1400" dirty="0"/>
              <a:t>- Extracted </a:t>
            </a:r>
            <a:r>
              <a:rPr lang="en-GB" dirty="0" err="1"/>
              <a:t>release_year</a:t>
            </a:r>
            <a:r>
              <a:rPr lang="en-GB" sz="1400" dirty="0"/>
              <a:t> feature</a:t>
            </a:r>
          </a:p>
          <a:p>
            <a:r>
              <a:rPr lang="en-GB" sz="1400" dirty="0"/>
              <a:t>- Cleaned genre labels for consistency</a:t>
            </a:r>
          </a:p>
          <a:p>
            <a:r>
              <a:rPr lang="en-GB" sz="1400" dirty="0"/>
              <a:t>- Verified dataset integrity</a:t>
            </a:r>
          </a:p>
          <a:p>
            <a:br>
              <a:rPr lang="en-GB" sz="1400" b="1" dirty="0"/>
            </a:br>
            <a:r>
              <a:rPr lang="en-GB" sz="1400" b="1" dirty="0"/>
              <a:t>🏗 Goal</a:t>
            </a:r>
          </a:p>
          <a:p>
            <a:r>
              <a:rPr lang="en-GB" sz="1400" dirty="0"/>
              <a:t>- Ensure the dataset is accurate, consistent, and ready for analysis.</a:t>
            </a:r>
          </a:p>
        </p:txBody>
      </p:sp>
      <p:sp>
        <p:nvSpPr>
          <p:cNvPr id="4" name="Date Placeholder 3">
            <a:extLst>
              <a:ext uri="{FF2B5EF4-FFF2-40B4-BE49-F238E27FC236}">
                <a16:creationId xmlns:a16="http://schemas.microsoft.com/office/drawing/2014/main" id="{14D473AC-9DA1-E6D5-736F-104DAF323F1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04381CF2-10B8-B14C-CC6B-D89E77895EB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15E81F52-A941-05E1-EE12-BE1BAEE856B5}"/>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305321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AA1D-ED2B-A69B-A6C1-F0B8261730B6}"/>
              </a:ext>
            </a:extLst>
          </p:cNvPr>
          <p:cNvSpPr>
            <a:spLocks noGrp="1"/>
          </p:cNvSpPr>
          <p:nvPr>
            <p:ph type="title"/>
          </p:nvPr>
        </p:nvSpPr>
        <p:spPr>
          <a:xfrm>
            <a:off x="8311896" y="368396"/>
            <a:ext cx="3273552" cy="1276254"/>
          </a:xfrm>
        </p:spPr>
        <p:txBody>
          <a:bodyPr vert="horz" lIns="91440" tIns="45720" rIns="91440" bIns="45720" rtlCol="0" anchor="b">
            <a:normAutofit/>
          </a:bodyPr>
          <a:lstStyle/>
          <a:p>
            <a:r>
              <a:rPr lang="en-US" sz="2700" b="0" kern="1200" cap="all" baseline="0" dirty="0">
                <a:latin typeface="+mj-lt"/>
                <a:ea typeface="+mj-ea"/>
                <a:cs typeface="+mj-cs"/>
              </a:rPr>
              <a:t>EXPLORATORY DATA ANLYSIS: (EDA)</a:t>
            </a:r>
          </a:p>
        </p:txBody>
      </p:sp>
      <p:pic>
        <p:nvPicPr>
          <p:cNvPr id="7" name="Content Placeholder 6" descr="3D illustration">
            <a:extLst>
              <a:ext uri="{FF2B5EF4-FFF2-40B4-BE49-F238E27FC236}">
                <a16:creationId xmlns:a16="http://schemas.microsoft.com/office/drawing/2014/main" id="{2F1B5D90-1C8D-4A67-938C-EF73D58889FE}"/>
              </a:ext>
            </a:extLst>
          </p:cNvPr>
          <p:cNvPicPr>
            <a:picLocks noGrp="1" noChangeAspect="1"/>
          </p:cNvPicPr>
          <p:nvPr>
            <p:ph type="pic" sz="quarter" idx="15"/>
          </p:nvPr>
        </p:nvPicPr>
        <p:blipFill>
          <a:blip r:embed="rId3"/>
          <a:srcRect l="5016" r="4334" b="-2"/>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187884DA-19F4-410A-A028-42B8BE8BCE1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1701800"/>
            <a:ext cx="3273552" cy="4351528"/>
          </a:xfrm>
          <a:prstGeom prst="rect">
            <a:avLst/>
          </a:prstGeom>
        </p:spPr>
        <p:txBody>
          <a:bodyPr>
            <a:normAutofit/>
          </a:bodyPr>
          <a:lstStyle/>
          <a:p>
            <a:r>
              <a:rPr lang="en-GB" sz="1000" b="1" dirty="0"/>
              <a:t>🔍 Key EDA Components</a:t>
            </a:r>
          </a:p>
          <a:p>
            <a:br>
              <a:rPr lang="en-GB" sz="1000" dirty="0"/>
            </a:br>
            <a:r>
              <a:rPr lang="en-GB" sz="1000" dirty="0"/>
              <a:t>- Revenue distribution analysis</a:t>
            </a:r>
            <a:br>
              <a:rPr lang="en-GB" sz="1000" dirty="0"/>
            </a:br>
            <a:endParaRPr lang="en-GB" sz="1000" dirty="0"/>
          </a:p>
          <a:p>
            <a:r>
              <a:rPr lang="en-GB" sz="1000" dirty="0"/>
              <a:t>- Top-10 highest earning games</a:t>
            </a:r>
            <a:br>
              <a:rPr lang="en-GB" sz="1000" dirty="0"/>
            </a:br>
            <a:endParaRPr lang="en-GB" sz="1000" dirty="0"/>
          </a:p>
          <a:p>
            <a:r>
              <a:rPr lang="en-GB" sz="1000" dirty="0"/>
              <a:t>- Publisher and genre frequency</a:t>
            </a:r>
            <a:br>
              <a:rPr lang="en-GB" sz="1000" dirty="0"/>
            </a:br>
            <a:endParaRPr lang="en-GB" sz="1000" dirty="0"/>
          </a:p>
          <a:p>
            <a:r>
              <a:rPr lang="en-GB" sz="1000" dirty="0"/>
              <a:t>- Release year clustering</a:t>
            </a:r>
            <a:br>
              <a:rPr lang="en-GB" sz="1000" dirty="0"/>
            </a:br>
            <a:endParaRPr lang="en-GB" sz="1000" dirty="0"/>
          </a:p>
          <a:p>
            <a:r>
              <a:rPr lang="en-GB" sz="1000" dirty="0"/>
              <a:t>- Revenue vs. Release Year scatter</a:t>
            </a:r>
          </a:p>
          <a:p>
            <a:br>
              <a:rPr lang="en-GB" sz="1000" b="1" dirty="0"/>
            </a:br>
            <a:r>
              <a:rPr lang="en-GB" sz="1000" b="1" dirty="0"/>
              <a:t>📈 Approach</a:t>
            </a:r>
          </a:p>
          <a:p>
            <a:br>
              <a:rPr lang="en-GB" sz="1000" dirty="0"/>
            </a:br>
            <a:r>
              <a:rPr lang="en-GB" sz="1000" dirty="0"/>
              <a:t>- Reveal patterns that explain:</a:t>
            </a:r>
            <a:br>
              <a:rPr lang="en-GB" sz="1000" dirty="0"/>
            </a:br>
            <a:br>
              <a:rPr lang="en-GB" sz="1000" dirty="0"/>
            </a:br>
            <a:r>
              <a:rPr lang="en-GB" sz="1000" dirty="0"/>
              <a:t>- </a:t>
            </a:r>
            <a:r>
              <a:rPr lang="en-GB" sz="1000" b="1" dirty="0"/>
              <a:t>Which games earn the most?</a:t>
            </a:r>
            <a:br>
              <a:rPr lang="en-GB" sz="1000" b="1" dirty="0"/>
            </a:br>
            <a:br>
              <a:rPr lang="en-GB" sz="1000" dirty="0"/>
            </a:br>
            <a:r>
              <a:rPr lang="en-GB" sz="1000" dirty="0"/>
              <a:t>- </a:t>
            </a:r>
            <a:r>
              <a:rPr lang="en-GB" sz="1000" b="1" dirty="0"/>
              <a:t>Who are the top publishers?</a:t>
            </a:r>
            <a:br>
              <a:rPr lang="en-GB" sz="1000" b="1" dirty="0"/>
            </a:br>
            <a:br>
              <a:rPr lang="en-GB" sz="1000" dirty="0"/>
            </a:br>
            <a:r>
              <a:rPr lang="en-GB" sz="1000" dirty="0"/>
              <a:t>- </a:t>
            </a:r>
            <a:r>
              <a:rPr lang="en-GB" sz="1000" b="1" dirty="0"/>
              <a:t>Which genres lead revenue?</a:t>
            </a:r>
            <a:br>
              <a:rPr lang="en-GB" sz="1000" b="1" dirty="0"/>
            </a:br>
            <a:br>
              <a:rPr lang="en-GB" sz="1000" dirty="0"/>
            </a:br>
            <a:r>
              <a:rPr lang="en-GB" sz="1000" dirty="0"/>
              <a:t>- </a:t>
            </a:r>
            <a:r>
              <a:rPr lang="en-GB" sz="1000" b="1" dirty="0"/>
              <a:t>How timing affects earning potential?</a:t>
            </a:r>
            <a:endParaRPr lang="en-GB" sz="1000" dirty="0"/>
          </a:p>
        </p:txBody>
      </p:sp>
      <p:sp>
        <p:nvSpPr>
          <p:cNvPr id="4" name="Date Placeholder 3">
            <a:extLst>
              <a:ext uri="{FF2B5EF4-FFF2-40B4-BE49-F238E27FC236}">
                <a16:creationId xmlns:a16="http://schemas.microsoft.com/office/drawing/2014/main" id="{EA4442AF-AB32-8C34-31E4-3523A39D506D}"/>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8E5EFB78-3F09-6255-43CB-949F2F62A3E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 2025 | Ace Pagaddu | Code Institute Project</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9E073CE9-C08D-B1B5-776B-C63DDBADD18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3422919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7769-8697-0912-C9C6-CB73B7ABB2F4}"/>
              </a:ext>
            </a:extLst>
          </p:cNvPr>
          <p:cNvSpPr>
            <a:spLocks noGrp="1"/>
          </p:cNvSpPr>
          <p:nvPr>
            <p:ph type="title"/>
          </p:nvPr>
        </p:nvSpPr>
        <p:spPr>
          <a:xfrm>
            <a:off x="431172" y="553617"/>
            <a:ext cx="7914087" cy="868784"/>
          </a:xfrm>
        </p:spPr>
        <p:txBody>
          <a:bodyPr anchor="t">
            <a:normAutofit fontScale="90000"/>
          </a:bodyPr>
          <a:lstStyle/>
          <a:p>
            <a:r>
              <a:rPr lang="en-GB" dirty="0"/>
              <a:t>Visual INSIGHTS:</a:t>
            </a:r>
          </a:p>
        </p:txBody>
      </p:sp>
      <p:sp>
        <p:nvSpPr>
          <p:cNvPr id="11" name="Text Placeholder 2">
            <a:extLst>
              <a:ext uri="{FF2B5EF4-FFF2-40B4-BE49-F238E27FC236}">
                <a16:creationId xmlns:a16="http://schemas.microsoft.com/office/drawing/2014/main" id="{99A9BEEB-A835-1203-0C63-5760BB6C1801}"/>
              </a:ext>
            </a:extLst>
          </p:cNvPr>
          <p:cNvSpPr>
            <a:spLocks noGrp="1"/>
          </p:cNvSpPr>
          <p:nvPr>
            <p:ph type="body" idx="1"/>
          </p:nvPr>
        </p:nvSpPr>
        <p:spPr>
          <a:xfrm>
            <a:off x="431172" y="1695450"/>
            <a:ext cx="11329656" cy="3886200"/>
          </a:xfrm>
        </p:spPr>
        <p:txBody>
          <a:bodyPr>
            <a:normAutofit/>
          </a:bodyPr>
          <a:lstStyle/>
          <a:p>
            <a:r>
              <a:rPr lang="en-GB" b="1" dirty="0"/>
              <a:t>📊 Recommended visuals to include:</a:t>
            </a:r>
          </a:p>
          <a:p>
            <a:r>
              <a:rPr lang="en-GB" dirty="0"/>
              <a:t>- Top 10 Highest-Grossing Games (bar chart)</a:t>
            </a:r>
          </a:p>
          <a:p>
            <a:r>
              <a:rPr lang="en-GB" dirty="0"/>
              <a:t>- Genre Distribution (pie / bar chart)</a:t>
            </a:r>
          </a:p>
          <a:p>
            <a:r>
              <a:rPr lang="en-GB" dirty="0"/>
              <a:t>- Publisher Revenue Contribution</a:t>
            </a:r>
          </a:p>
          <a:p>
            <a:r>
              <a:rPr lang="en-GB" dirty="0"/>
              <a:t>- Release Year vs Revenue Scatter</a:t>
            </a:r>
          </a:p>
          <a:p>
            <a:r>
              <a:rPr lang="en-GB" dirty="0"/>
              <a:t>- Revenue Distribution Histogram</a:t>
            </a:r>
          </a:p>
          <a:p>
            <a:r>
              <a:rPr lang="en-GB" dirty="0"/>
              <a:t>- These visuals highlight the strongest patterns in your dataset.</a:t>
            </a:r>
          </a:p>
          <a:p>
            <a:endParaRPr lang="en-US" dirty="0"/>
          </a:p>
        </p:txBody>
      </p:sp>
      <p:sp>
        <p:nvSpPr>
          <p:cNvPr id="4" name="Date Placeholder 3">
            <a:extLst>
              <a:ext uri="{FF2B5EF4-FFF2-40B4-BE49-F238E27FC236}">
                <a16:creationId xmlns:a16="http://schemas.microsoft.com/office/drawing/2014/main" id="{A1C579DB-7FE1-557A-5699-6A72FF1D6836}"/>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255F8C63-4489-431A-F0FA-F7D781641846}"/>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D6A3BED1-3500-5063-42C7-F666E6A2BF0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250739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9E331-6492-E56E-41D5-7BD7FDD8E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DC8201-9868-F781-2FF9-A66C129B1E88}"/>
              </a:ext>
            </a:extLst>
          </p:cNvPr>
          <p:cNvSpPr>
            <a:spLocks noGrp="1"/>
          </p:cNvSpPr>
          <p:nvPr>
            <p:ph type="title"/>
          </p:nvPr>
        </p:nvSpPr>
        <p:spPr>
          <a:xfrm>
            <a:off x="431172" y="553617"/>
            <a:ext cx="7914087" cy="868784"/>
          </a:xfrm>
        </p:spPr>
        <p:txBody>
          <a:bodyPr anchor="t">
            <a:normAutofit fontScale="90000"/>
          </a:bodyPr>
          <a:lstStyle/>
          <a:p>
            <a:r>
              <a:rPr lang="en-GB" dirty="0"/>
              <a:t>Visual INSIGHTS:</a:t>
            </a:r>
          </a:p>
        </p:txBody>
      </p:sp>
      <p:sp>
        <p:nvSpPr>
          <p:cNvPr id="4" name="Date Placeholder 3">
            <a:extLst>
              <a:ext uri="{FF2B5EF4-FFF2-40B4-BE49-F238E27FC236}">
                <a16:creationId xmlns:a16="http://schemas.microsoft.com/office/drawing/2014/main" id="{5BF61836-A10F-CB48-DA06-48A0E659FB2A}"/>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1424E48D-0FE4-650F-69A1-08CB7461BBA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A97A5CD5-D923-9406-EE88-C64B3CAAEC51}"/>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8</a:t>
            </a:fld>
            <a:endParaRPr lang="en-US"/>
          </a:p>
        </p:txBody>
      </p:sp>
      <p:pic>
        <p:nvPicPr>
          <p:cNvPr id="7" name="Picture 6" descr="A graph showing a number of different types of data&#10;&#10;AI-generated content may be incorrect.">
            <a:extLst>
              <a:ext uri="{FF2B5EF4-FFF2-40B4-BE49-F238E27FC236}">
                <a16:creationId xmlns:a16="http://schemas.microsoft.com/office/drawing/2014/main" id="{E7C5ACFD-FCB6-6F76-F6F8-7499F6135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65" y="1523989"/>
            <a:ext cx="11224069" cy="4561653"/>
          </a:xfrm>
          <a:prstGeom prst="rect">
            <a:avLst/>
          </a:prstGeom>
        </p:spPr>
      </p:pic>
    </p:spTree>
    <p:extLst>
      <p:ext uri="{BB962C8B-B14F-4D97-AF65-F5344CB8AC3E}">
        <p14:creationId xmlns:p14="http://schemas.microsoft.com/office/powerpoint/2010/main" val="2450350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94D05-0857-C93C-66C3-4EC0D317A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4AB82-E5BF-CE44-717E-870727078F79}"/>
              </a:ext>
            </a:extLst>
          </p:cNvPr>
          <p:cNvSpPr>
            <a:spLocks noGrp="1"/>
          </p:cNvSpPr>
          <p:nvPr>
            <p:ph type="title"/>
          </p:nvPr>
        </p:nvSpPr>
        <p:spPr>
          <a:xfrm>
            <a:off x="431172" y="553617"/>
            <a:ext cx="7914087" cy="868784"/>
          </a:xfrm>
        </p:spPr>
        <p:txBody>
          <a:bodyPr anchor="t">
            <a:normAutofit fontScale="90000"/>
          </a:bodyPr>
          <a:lstStyle/>
          <a:p>
            <a:r>
              <a:rPr lang="en-GB" dirty="0"/>
              <a:t>Visual INSIGHTS:</a:t>
            </a:r>
          </a:p>
        </p:txBody>
      </p:sp>
      <p:sp>
        <p:nvSpPr>
          <p:cNvPr id="4" name="Date Placeholder 3">
            <a:extLst>
              <a:ext uri="{FF2B5EF4-FFF2-40B4-BE49-F238E27FC236}">
                <a16:creationId xmlns:a16="http://schemas.microsoft.com/office/drawing/2014/main" id="{F10EFDED-C38B-8146-4E7C-BE34BC42E721}"/>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8AB683EE-852A-6AC5-7460-078C333B91B5}"/>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 2025 | Ace Pagaddu | Code Institute Project</a:t>
            </a:r>
          </a:p>
        </p:txBody>
      </p:sp>
      <p:sp>
        <p:nvSpPr>
          <p:cNvPr id="6" name="Slide Number Placeholder 5">
            <a:extLst>
              <a:ext uri="{FF2B5EF4-FFF2-40B4-BE49-F238E27FC236}">
                <a16:creationId xmlns:a16="http://schemas.microsoft.com/office/drawing/2014/main" id="{841B0CB3-1808-0821-E66A-0B9C51CF3B4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9</a:t>
            </a:fld>
            <a:endParaRPr lang="en-US"/>
          </a:p>
        </p:txBody>
      </p:sp>
      <p:pic>
        <p:nvPicPr>
          <p:cNvPr id="8" name="Picture 7" descr="A graph showing the top 10 publishing by number of release&#10;&#10;AI-generated content may be incorrect.">
            <a:extLst>
              <a:ext uri="{FF2B5EF4-FFF2-40B4-BE49-F238E27FC236}">
                <a16:creationId xmlns:a16="http://schemas.microsoft.com/office/drawing/2014/main" id="{2154332B-8083-48C9-00A5-DA19E5BD1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6" y="1422401"/>
            <a:ext cx="10444953" cy="4993439"/>
          </a:xfrm>
          <a:prstGeom prst="rect">
            <a:avLst/>
          </a:prstGeom>
        </p:spPr>
      </p:pic>
    </p:spTree>
    <p:extLst>
      <p:ext uri="{BB962C8B-B14F-4D97-AF65-F5344CB8AC3E}">
        <p14:creationId xmlns:p14="http://schemas.microsoft.com/office/powerpoint/2010/main" val="132724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1488</Words>
  <Application>Microsoft Office PowerPoint</Application>
  <PresentationFormat>Widescreen</PresentationFormat>
  <Paragraphs>155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Neue Haas Grotesk Text Pro</vt:lpstr>
      <vt:lpstr>OasisVTI</vt:lpstr>
      <vt:lpstr>The Economics of Mobile Gaming: Analysing the Highest-Grossing Mobile Games of All Time</vt:lpstr>
      <vt:lpstr>Project Overview:</vt:lpstr>
      <vt:lpstr>RESEARCH OBJECTIVES:</vt:lpstr>
      <vt:lpstr>DATASET SUMMARY:</vt:lpstr>
      <vt:lpstr>DATA CLEANING &amp; PREPARATION:</vt:lpstr>
      <vt:lpstr>EXPLORATORY DATA ANLYSIS: (EDA)</vt:lpstr>
      <vt:lpstr>Visual INSIGHTS:</vt:lpstr>
      <vt:lpstr>Visual INSIGHTS:</vt:lpstr>
      <vt:lpstr>Visual INSIGHTS:</vt:lpstr>
      <vt:lpstr>KEY FINDINGS:</vt:lpstr>
      <vt:lpstr>LIMITATIONS:</vt:lpstr>
      <vt:lpstr>NEXT STEPS: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Ace Pagaddu</dc:creator>
  <cp:lastModifiedBy>Ace Pagaddu</cp:lastModifiedBy>
  <cp:revision>1</cp:revision>
  <dcterms:created xsi:type="dcterms:W3CDTF">2025-11-14T11:38:44Z</dcterms:created>
  <dcterms:modified xsi:type="dcterms:W3CDTF">2025-11-14T12:32:22Z</dcterms:modified>
</cp:coreProperties>
</file>